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Montserrat" charset="1" panose="00000500000000000000"/>
      <p:regular r:id="rId18"/>
    </p:embeddedFont>
    <p:embeddedFont>
      <p:font typeface="Montserrat Bold" charset="1" panose="00000800000000000000"/>
      <p:regular r:id="rId19"/>
    </p:embeddedFont>
    <p:embeddedFont>
      <p:font typeface="Montserrat Italics" charset="1" panose="00000500000000000000"/>
      <p:regular r:id="rId20"/>
    </p:embeddedFont>
    <p:embeddedFont>
      <p:font typeface="Montserrat Bold Italics" charset="1" panose="00000800000000000000"/>
      <p:regular r:id="rId21"/>
    </p:embeddedFont>
    <p:embeddedFont>
      <p:font typeface="Montserrat Thin" charset="1" panose="00000300000000000000"/>
      <p:regular r:id="rId22"/>
    </p:embeddedFont>
    <p:embeddedFont>
      <p:font typeface="Montserrat Thin Italics" charset="1" panose="00000300000000000000"/>
      <p:regular r:id="rId23"/>
    </p:embeddedFont>
    <p:embeddedFont>
      <p:font typeface="Montserrat Extra-Light" charset="1" panose="00000300000000000000"/>
      <p:regular r:id="rId24"/>
    </p:embeddedFont>
    <p:embeddedFont>
      <p:font typeface="Montserrat Extra-Light Italics" charset="1" panose="00000300000000000000"/>
      <p:regular r:id="rId25"/>
    </p:embeddedFont>
    <p:embeddedFont>
      <p:font typeface="Montserrat Light" charset="1" panose="00000400000000000000"/>
      <p:regular r:id="rId26"/>
    </p:embeddedFont>
    <p:embeddedFont>
      <p:font typeface="Montserrat Light Italics" charset="1" panose="00000400000000000000"/>
      <p:regular r:id="rId27"/>
    </p:embeddedFont>
    <p:embeddedFont>
      <p:font typeface="Montserrat Medium" charset="1" panose="00000600000000000000"/>
      <p:regular r:id="rId28"/>
    </p:embeddedFont>
    <p:embeddedFont>
      <p:font typeface="Montserrat Medium Italics" charset="1" panose="00000600000000000000"/>
      <p:regular r:id="rId29"/>
    </p:embeddedFont>
    <p:embeddedFont>
      <p:font typeface="Montserrat Semi-Bold" charset="1" panose="00000700000000000000"/>
      <p:regular r:id="rId30"/>
    </p:embeddedFont>
    <p:embeddedFont>
      <p:font typeface="Montserrat Semi-Bold Italics" charset="1" panose="00000700000000000000"/>
      <p:regular r:id="rId31"/>
    </p:embeddedFont>
    <p:embeddedFont>
      <p:font typeface="Montserrat Ultra-Bold" charset="1" panose="00000900000000000000"/>
      <p:regular r:id="rId32"/>
    </p:embeddedFont>
    <p:embeddedFont>
      <p:font typeface="Montserrat Ultra-Bold Italics" charset="1" panose="00000900000000000000"/>
      <p:regular r:id="rId33"/>
    </p:embeddedFont>
    <p:embeddedFont>
      <p:font typeface="Montserrat Heavy" charset="1" panose="00000A00000000000000"/>
      <p:regular r:id="rId34"/>
    </p:embeddedFont>
    <p:embeddedFont>
      <p:font typeface="Montserrat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2" Target="../media/image1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 Id="rId7" Target="../media/image21.jpe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10.png" Type="http://schemas.openxmlformats.org/officeDocument/2006/relationships/image"/><Relationship Id="rId16" Target="../media/image11.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4.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11" Target="../media/image30.jpe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6883" y="3513395"/>
            <a:ext cx="9430061" cy="1332738"/>
          </a:xfrm>
          <a:prstGeom prst="rect">
            <a:avLst/>
          </a:prstGeom>
        </p:spPr>
        <p:txBody>
          <a:bodyPr anchor="t" rtlCol="false" tIns="0" lIns="0" bIns="0" rIns="0">
            <a:spAutoFit/>
          </a:bodyPr>
          <a:lstStyle/>
          <a:p>
            <a:pPr>
              <a:lnSpc>
                <a:spcPts val="10176"/>
              </a:lnSpc>
            </a:pPr>
            <a:r>
              <a:rPr lang="en-US" sz="9600" spc="-192">
                <a:solidFill>
                  <a:srgbClr val="193378"/>
                </a:solidFill>
                <a:latin typeface="Montserrat Classic Bold"/>
              </a:rPr>
              <a:t>Generative AI</a:t>
            </a:r>
          </a:p>
        </p:txBody>
      </p:sp>
      <p:grpSp>
        <p:nvGrpSpPr>
          <p:cNvPr name="Group 3" id="3"/>
          <p:cNvGrpSpPr/>
          <p:nvPr/>
        </p:nvGrpSpPr>
        <p:grpSpPr>
          <a:xfrm rot="0">
            <a:off x="13059743" y="-1838985"/>
            <a:ext cx="8336879" cy="833687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990034" y="2287788"/>
            <a:ext cx="13659093" cy="136590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964134" y="4095889"/>
            <a:ext cx="590332" cy="601612"/>
          </a:xfrm>
          <a:custGeom>
            <a:avLst/>
            <a:gdLst/>
            <a:ahLst/>
            <a:cxnLst/>
            <a:rect r="r" b="b" t="t" l="l"/>
            <a:pathLst>
              <a:path h="601612" w="590332">
                <a:moveTo>
                  <a:pt x="0" y="0"/>
                </a:moveTo>
                <a:lnTo>
                  <a:pt x="590332" y="0"/>
                </a:lnTo>
                <a:lnTo>
                  <a:pt x="590332" y="601612"/>
                </a:lnTo>
                <a:lnTo>
                  <a:pt x="0" y="60161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706387" y="8816528"/>
            <a:ext cx="590332" cy="601612"/>
          </a:xfrm>
          <a:custGeom>
            <a:avLst/>
            <a:gdLst/>
            <a:ahLst/>
            <a:cxnLst/>
            <a:rect r="r" b="b" t="t" l="l"/>
            <a:pathLst>
              <a:path h="601612" w="590332">
                <a:moveTo>
                  <a:pt x="0" y="0"/>
                </a:moveTo>
                <a:lnTo>
                  <a:pt x="590332" y="0"/>
                </a:lnTo>
                <a:lnTo>
                  <a:pt x="590332" y="601612"/>
                </a:lnTo>
                <a:lnTo>
                  <a:pt x="0" y="60161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144000" y="1518081"/>
            <a:ext cx="414431" cy="422350"/>
          </a:xfrm>
          <a:custGeom>
            <a:avLst/>
            <a:gdLst/>
            <a:ahLst/>
            <a:cxnLst/>
            <a:rect r="r" b="b" t="t" l="l"/>
            <a:pathLst>
              <a:path h="422350" w="414431">
                <a:moveTo>
                  <a:pt x="0" y="0"/>
                </a:moveTo>
                <a:lnTo>
                  <a:pt x="414431" y="0"/>
                </a:lnTo>
                <a:lnTo>
                  <a:pt x="414431" y="422350"/>
                </a:lnTo>
                <a:lnTo>
                  <a:pt x="0" y="422350"/>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853056" y="2389777"/>
            <a:ext cx="1706112" cy="17061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766883" y="5425671"/>
            <a:ext cx="807848" cy="201962"/>
          </a:xfrm>
          <a:custGeom>
            <a:avLst/>
            <a:gdLst/>
            <a:ahLst/>
            <a:cxnLst/>
            <a:rect r="r" b="b" t="t" l="l"/>
            <a:pathLst>
              <a:path h="201962" w="807848">
                <a:moveTo>
                  <a:pt x="0" y="0"/>
                </a:moveTo>
                <a:lnTo>
                  <a:pt x="807848" y="0"/>
                </a:lnTo>
                <a:lnTo>
                  <a:pt x="807848" y="201962"/>
                </a:lnTo>
                <a:lnTo>
                  <a:pt x="0" y="20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6957709" y="882134"/>
            <a:ext cx="460336" cy="306699"/>
          </a:xfrm>
          <a:custGeom>
            <a:avLst/>
            <a:gdLst/>
            <a:ahLst/>
            <a:cxnLst/>
            <a:rect r="r" b="b" t="t" l="l"/>
            <a:pathLst>
              <a:path h="306699" w="460336">
                <a:moveTo>
                  <a:pt x="0" y="0"/>
                </a:moveTo>
                <a:lnTo>
                  <a:pt x="460336" y="0"/>
                </a:lnTo>
                <a:lnTo>
                  <a:pt x="460336" y="306700"/>
                </a:lnTo>
                <a:lnTo>
                  <a:pt x="0" y="306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0">
            <a:off x="10089209" y="1729256"/>
            <a:ext cx="7796754" cy="779675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nvGrpSpPr>
          <p:cNvPr name="Group 19" id="19"/>
          <p:cNvGrpSpPr/>
          <p:nvPr/>
        </p:nvGrpSpPr>
        <p:grpSpPr>
          <a:xfrm rot="0">
            <a:off x="1766883" y="554767"/>
            <a:ext cx="3289713" cy="601527"/>
            <a:chOff x="0" y="0"/>
            <a:chExt cx="4386284" cy="802036"/>
          </a:xfrm>
        </p:grpSpPr>
        <p:sp>
          <p:nvSpPr>
            <p:cNvPr name="Freeform 20" id="20"/>
            <p:cNvSpPr/>
            <p:nvPr/>
          </p:nvSpPr>
          <p:spPr>
            <a:xfrm flipH="false" flipV="false" rot="0">
              <a:off x="0" y="0"/>
              <a:ext cx="835454" cy="802036"/>
            </a:xfrm>
            <a:custGeom>
              <a:avLst/>
              <a:gdLst/>
              <a:ahLst/>
              <a:cxnLst/>
              <a:rect r="r" b="b" t="t" l="l"/>
              <a:pathLst>
                <a:path h="802036" w="835454">
                  <a:moveTo>
                    <a:pt x="0" y="0"/>
                  </a:moveTo>
                  <a:lnTo>
                    <a:pt x="835454" y="0"/>
                  </a:lnTo>
                  <a:lnTo>
                    <a:pt x="835454" y="802036"/>
                  </a:lnTo>
                  <a:lnTo>
                    <a:pt x="0" y="8020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1077131" y="420068"/>
              <a:ext cx="3309153" cy="338582"/>
            </a:xfrm>
            <a:prstGeom prst="rect">
              <a:avLst/>
            </a:prstGeom>
          </p:spPr>
          <p:txBody>
            <a:bodyPr anchor="t" rtlCol="false" tIns="0" lIns="0" bIns="0" rIns="0">
              <a:spAutoFit/>
            </a:bodyPr>
            <a:lstStyle/>
            <a:p>
              <a:pPr>
                <a:lnSpc>
                  <a:spcPts val="1998"/>
                </a:lnSpc>
              </a:pPr>
              <a:r>
                <a:rPr lang="en-US" sz="1800">
                  <a:solidFill>
                    <a:srgbClr val="193378"/>
                  </a:solidFill>
                  <a:latin typeface="Montserrat Classic Bold"/>
                </a:rPr>
                <a:t>Sanu K Joseph</a:t>
              </a:r>
            </a:p>
          </p:txBody>
        </p:sp>
      </p:grpSp>
      <p:sp>
        <p:nvSpPr>
          <p:cNvPr name="TextBox 22" id="22"/>
          <p:cNvSpPr txBox="true"/>
          <p:nvPr/>
        </p:nvSpPr>
        <p:spPr>
          <a:xfrm rot="0">
            <a:off x="1766883" y="6247647"/>
            <a:ext cx="6372342" cy="1298575"/>
          </a:xfrm>
          <a:prstGeom prst="rect">
            <a:avLst/>
          </a:prstGeom>
        </p:spPr>
        <p:txBody>
          <a:bodyPr anchor="t" rtlCol="false" tIns="0" lIns="0" bIns="0" rIns="0">
            <a:spAutoFit/>
          </a:bodyPr>
          <a:lstStyle/>
          <a:p>
            <a:pPr>
              <a:lnSpc>
                <a:spcPts val="3499"/>
              </a:lnSpc>
            </a:pPr>
            <a:r>
              <a:rPr lang="en-US" sz="2499">
                <a:solidFill>
                  <a:srgbClr val="193378"/>
                </a:solidFill>
                <a:latin typeface="Montserrat Classic Bold"/>
              </a:rPr>
              <a:t>Generative AI is still in its early stages, and we have only scratched the surface of what it can do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167778" y="8306860"/>
            <a:ext cx="643831" cy="1902880"/>
            <a:chOff x="0" y="0"/>
            <a:chExt cx="660400" cy="1951851"/>
          </a:xfrm>
        </p:grpSpPr>
        <p:sp>
          <p:nvSpPr>
            <p:cNvPr name="Freeform 3" id="3"/>
            <p:cNvSpPr/>
            <p:nvPr/>
          </p:nvSpPr>
          <p:spPr>
            <a:xfrm flipH="false" flipV="false" rot="0">
              <a:off x="0" y="0"/>
              <a:ext cx="660400" cy="1951851"/>
            </a:xfrm>
            <a:custGeom>
              <a:avLst/>
              <a:gdLst/>
              <a:ahLst/>
              <a:cxnLst/>
              <a:rect r="r" b="b" t="t" l="l"/>
              <a:pathLst>
                <a:path h="1951851" w="660400">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name="TextBox 4" id="4"/>
            <p:cNvSpPr txBox="true"/>
            <p:nvPr/>
          </p:nvSpPr>
          <p:spPr>
            <a:xfrm>
              <a:off x="0" y="9525"/>
              <a:ext cx="660400" cy="1815326"/>
            </a:xfrm>
            <a:prstGeom prst="rect">
              <a:avLst/>
            </a:prstGeom>
          </p:spPr>
          <p:txBody>
            <a:bodyPr anchor="ctr" rtlCol="false" tIns="50800" lIns="50800" bIns="50800" rIns="50800"/>
            <a:lstStyle/>
            <a:p>
              <a:pPr algn="ctr">
                <a:lnSpc>
                  <a:spcPts val="2220"/>
                </a:lnSpc>
              </a:pPr>
            </a:p>
          </p:txBody>
        </p:sp>
      </p:grpSp>
      <p:grpSp>
        <p:nvGrpSpPr>
          <p:cNvPr name="Group 5" id="5"/>
          <p:cNvGrpSpPr/>
          <p:nvPr/>
        </p:nvGrpSpPr>
        <p:grpSpPr>
          <a:xfrm rot="0">
            <a:off x="16538253" y="8936385"/>
            <a:ext cx="643732" cy="6437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7" id="7"/>
            <p:cNvSpPr txBox="true"/>
            <p:nvPr/>
          </p:nvSpPr>
          <p:spPr>
            <a:xfrm>
              <a:off x="76200" y="85725"/>
              <a:ext cx="660400" cy="650875"/>
            </a:xfrm>
            <a:prstGeom prst="rect">
              <a:avLst/>
            </a:prstGeom>
          </p:spPr>
          <p:txBody>
            <a:bodyPr anchor="ctr" rtlCol="false" tIns="50800" lIns="50800" bIns="50800" rIns="50800"/>
            <a:lstStyle/>
            <a:p>
              <a:pPr algn="ctr">
                <a:lnSpc>
                  <a:spcPts val="2220"/>
                </a:lnSpc>
              </a:pPr>
            </a:p>
          </p:txBody>
        </p:sp>
      </p:grpSp>
      <p:grpSp>
        <p:nvGrpSpPr>
          <p:cNvPr name="Group 8" id="8"/>
          <p:cNvGrpSpPr/>
          <p:nvPr/>
        </p:nvGrpSpPr>
        <p:grpSpPr>
          <a:xfrm rot="0">
            <a:off x="-5920004" y="4994219"/>
            <a:ext cx="14413073" cy="144130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2588325" y="1860724"/>
            <a:ext cx="6555675" cy="6775101"/>
            <a:chOff x="0" y="0"/>
            <a:chExt cx="6362700" cy="6575666"/>
          </a:xfrm>
        </p:grpSpPr>
        <p:sp>
          <p:nvSpPr>
            <p:cNvPr name="Freeform 12" id="12"/>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l="-27515" t="0" r="-27515" b="0"/>
              </a:stretch>
            </a:blipFill>
          </p:spPr>
        </p:sp>
      </p:grpSp>
      <p:sp>
        <p:nvSpPr>
          <p:cNvPr name="Freeform 13" id="13"/>
          <p:cNvSpPr/>
          <p:nvPr/>
        </p:nvSpPr>
        <p:spPr>
          <a:xfrm flipH="false" flipV="false" rot="0">
            <a:off x="10558199" y="3484618"/>
            <a:ext cx="726388" cy="181597"/>
          </a:xfrm>
          <a:custGeom>
            <a:avLst/>
            <a:gdLst/>
            <a:ahLst/>
            <a:cxnLst/>
            <a:rect r="r" b="b" t="t" l="l"/>
            <a:pathLst>
              <a:path h="181597" w="726388">
                <a:moveTo>
                  <a:pt x="0" y="0"/>
                </a:moveTo>
                <a:lnTo>
                  <a:pt x="726388" y="0"/>
                </a:lnTo>
                <a:lnTo>
                  <a:pt x="726388" y="181597"/>
                </a:lnTo>
                <a:lnTo>
                  <a:pt x="0" y="1815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7076036" y="7780213"/>
            <a:ext cx="366528" cy="373532"/>
          </a:xfrm>
          <a:custGeom>
            <a:avLst/>
            <a:gdLst/>
            <a:ahLst/>
            <a:cxnLst/>
            <a:rect r="r" b="b" t="t" l="l"/>
            <a:pathLst>
              <a:path h="373532" w="366528">
                <a:moveTo>
                  <a:pt x="0" y="0"/>
                </a:moveTo>
                <a:lnTo>
                  <a:pt x="366528" y="0"/>
                </a:lnTo>
                <a:lnTo>
                  <a:pt x="366528" y="373532"/>
                </a:lnTo>
                <a:lnTo>
                  <a:pt x="0" y="373532"/>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9567043" y="807408"/>
            <a:ext cx="505996" cy="515665"/>
          </a:xfrm>
          <a:custGeom>
            <a:avLst/>
            <a:gdLst/>
            <a:ahLst/>
            <a:cxnLst/>
            <a:rect r="r" b="b" t="t" l="l"/>
            <a:pathLst>
              <a:path h="515665" w="505996">
                <a:moveTo>
                  <a:pt x="0" y="0"/>
                </a:moveTo>
                <a:lnTo>
                  <a:pt x="505997" y="0"/>
                </a:lnTo>
                <a:lnTo>
                  <a:pt x="505997" y="515665"/>
                </a:lnTo>
                <a:lnTo>
                  <a:pt x="0" y="515665"/>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821485" y="6701590"/>
            <a:ext cx="414431" cy="422350"/>
          </a:xfrm>
          <a:custGeom>
            <a:avLst/>
            <a:gdLst/>
            <a:ahLst/>
            <a:cxnLst/>
            <a:rect r="r" b="b" t="t" l="l"/>
            <a:pathLst>
              <a:path h="422350" w="414431">
                <a:moveTo>
                  <a:pt x="0" y="0"/>
                </a:moveTo>
                <a:lnTo>
                  <a:pt x="414430" y="0"/>
                </a:lnTo>
                <a:lnTo>
                  <a:pt x="414430" y="422349"/>
                </a:lnTo>
                <a:lnTo>
                  <a:pt x="0" y="422349"/>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17259300" y="-670628"/>
            <a:ext cx="1706112" cy="170611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5201900" y="102870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16646149" y="9044281"/>
            <a:ext cx="427939" cy="427939"/>
          </a:xfrm>
          <a:custGeom>
            <a:avLst/>
            <a:gdLst/>
            <a:ahLst/>
            <a:cxnLst/>
            <a:rect r="r" b="b" t="t" l="l"/>
            <a:pathLst>
              <a:path h="427939" w="427939">
                <a:moveTo>
                  <a:pt x="0" y="0"/>
                </a:moveTo>
                <a:lnTo>
                  <a:pt x="427939" y="0"/>
                </a:lnTo>
                <a:lnTo>
                  <a:pt x="427939" y="427939"/>
                </a:lnTo>
                <a:lnTo>
                  <a:pt x="0" y="4279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10558199" y="4253646"/>
            <a:ext cx="6515889" cy="3028949"/>
          </a:xfrm>
          <a:prstGeom prst="rect">
            <a:avLst/>
          </a:prstGeom>
        </p:spPr>
        <p:txBody>
          <a:bodyPr anchor="t" rtlCol="false" tIns="0" lIns="0" bIns="0" rIns="0">
            <a:spAutoFit/>
          </a:bodyPr>
          <a:lstStyle/>
          <a:p>
            <a:pPr>
              <a:lnSpc>
                <a:spcPts val="3000"/>
              </a:lnSpc>
            </a:pPr>
            <a:r>
              <a:rPr lang="en-US" sz="2000">
                <a:solidFill>
                  <a:srgbClr val="000000"/>
                </a:solidFill>
                <a:latin typeface="Montserrat"/>
              </a:rPr>
              <a:t>Generative AI creates diverse content like text and images. Its advancements since the 1960s, particularly with GANs in 2014, enable realistic content creation. Innovations like transformers and LLMs enhance its capabilities, despite early accuracy issues. Generative AI promises to revolutionize enterprise technology, from coding to supply chains</a:t>
            </a:r>
          </a:p>
        </p:txBody>
      </p:sp>
      <p:sp>
        <p:nvSpPr>
          <p:cNvPr name="TextBox 23" id="23"/>
          <p:cNvSpPr txBox="true"/>
          <p:nvPr/>
        </p:nvSpPr>
        <p:spPr>
          <a:xfrm rot="0">
            <a:off x="10558199" y="2192801"/>
            <a:ext cx="5837756" cy="830580"/>
          </a:xfrm>
          <a:prstGeom prst="rect">
            <a:avLst/>
          </a:prstGeom>
        </p:spPr>
        <p:txBody>
          <a:bodyPr anchor="t" rtlCol="false" tIns="0" lIns="0" bIns="0" rIns="0">
            <a:spAutoFit/>
          </a:bodyPr>
          <a:lstStyle/>
          <a:p>
            <a:pPr>
              <a:lnSpc>
                <a:spcPts val="6359"/>
              </a:lnSpc>
            </a:pPr>
            <a:r>
              <a:rPr lang="en-US" sz="5999">
                <a:solidFill>
                  <a:srgbClr val="193378"/>
                </a:solidFill>
                <a:latin typeface="Montserrat Classic Bold"/>
              </a:rPr>
              <a:t>About Gen AI</a:t>
            </a:r>
          </a:p>
        </p:txBody>
      </p:sp>
      <p:grpSp>
        <p:nvGrpSpPr>
          <p:cNvPr name="Group 24" id="24"/>
          <p:cNvGrpSpPr/>
          <p:nvPr/>
        </p:nvGrpSpPr>
        <p:grpSpPr>
          <a:xfrm rot="0">
            <a:off x="1766883" y="554767"/>
            <a:ext cx="3289713" cy="601527"/>
            <a:chOff x="0" y="0"/>
            <a:chExt cx="4386284" cy="802036"/>
          </a:xfrm>
        </p:grpSpPr>
        <p:sp>
          <p:nvSpPr>
            <p:cNvPr name="Freeform 25" id="25"/>
            <p:cNvSpPr/>
            <p:nvPr/>
          </p:nvSpPr>
          <p:spPr>
            <a:xfrm flipH="false" flipV="false" rot="0">
              <a:off x="0" y="0"/>
              <a:ext cx="835454" cy="802036"/>
            </a:xfrm>
            <a:custGeom>
              <a:avLst/>
              <a:gdLst/>
              <a:ahLst/>
              <a:cxnLst/>
              <a:rect r="r" b="b" t="t" l="l"/>
              <a:pathLst>
                <a:path h="802036" w="835454">
                  <a:moveTo>
                    <a:pt x="0" y="0"/>
                  </a:moveTo>
                  <a:lnTo>
                    <a:pt x="835454" y="0"/>
                  </a:lnTo>
                  <a:lnTo>
                    <a:pt x="835454" y="802036"/>
                  </a:lnTo>
                  <a:lnTo>
                    <a:pt x="0" y="8020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6" id="26"/>
            <p:cNvSpPr txBox="true"/>
            <p:nvPr/>
          </p:nvSpPr>
          <p:spPr>
            <a:xfrm rot="0">
              <a:off x="1077131" y="420068"/>
              <a:ext cx="3309153" cy="338582"/>
            </a:xfrm>
            <a:prstGeom prst="rect">
              <a:avLst/>
            </a:prstGeom>
          </p:spPr>
          <p:txBody>
            <a:bodyPr anchor="t" rtlCol="false" tIns="0" lIns="0" bIns="0" rIns="0">
              <a:spAutoFit/>
            </a:bodyPr>
            <a:lstStyle/>
            <a:p>
              <a:pPr>
                <a:lnSpc>
                  <a:spcPts val="1998"/>
                </a:lnSpc>
              </a:pPr>
              <a:r>
                <a:rPr lang="en-US" sz="1800">
                  <a:solidFill>
                    <a:srgbClr val="193378"/>
                  </a:solidFill>
                  <a:latin typeface="Montserrat Classic Bold"/>
                </a:rPr>
                <a:t>Sanu K Joseph</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9337" y="0"/>
            <a:ext cx="4994253" cy="10997737"/>
            <a:chOff x="0" y="0"/>
            <a:chExt cx="1315359" cy="2896523"/>
          </a:xfrm>
        </p:grpSpPr>
        <p:sp>
          <p:nvSpPr>
            <p:cNvPr name="Freeform 3" id="3"/>
            <p:cNvSpPr/>
            <p:nvPr/>
          </p:nvSpPr>
          <p:spPr>
            <a:xfrm flipH="false" flipV="false" rot="0">
              <a:off x="0" y="0"/>
              <a:ext cx="1315359" cy="2896523"/>
            </a:xfrm>
            <a:custGeom>
              <a:avLst/>
              <a:gdLst/>
              <a:ahLst/>
              <a:cxnLst/>
              <a:rect r="r" b="b" t="t" l="l"/>
              <a:pathLst>
                <a:path h="2896523" w="1315359">
                  <a:moveTo>
                    <a:pt x="83709" y="0"/>
                  </a:moveTo>
                  <a:lnTo>
                    <a:pt x="1231650" y="0"/>
                  </a:lnTo>
                  <a:cubicBezTo>
                    <a:pt x="1253851" y="0"/>
                    <a:pt x="1275143" y="8819"/>
                    <a:pt x="1290841" y="24518"/>
                  </a:cubicBezTo>
                  <a:cubicBezTo>
                    <a:pt x="1306539" y="40216"/>
                    <a:pt x="1315359" y="61508"/>
                    <a:pt x="1315359" y="83709"/>
                  </a:cubicBezTo>
                  <a:lnTo>
                    <a:pt x="1315359" y="2812814"/>
                  </a:lnTo>
                  <a:cubicBezTo>
                    <a:pt x="1315359" y="2835015"/>
                    <a:pt x="1306539" y="2856307"/>
                    <a:pt x="1290841" y="2872006"/>
                  </a:cubicBezTo>
                  <a:cubicBezTo>
                    <a:pt x="1275143" y="2887704"/>
                    <a:pt x="1253851" y="2896523"/>
                    <a:pt x="1231650" y="2896523"/>
                  </a:cubicBezTo>
                  <a:lnTo>
                    <a:pt x="83709" y="2896523"/>
                  </a:lnTo>
                  <a:cubicBezTo>
                    <a:pt x="61508" y="2896523"/>
                    <a:pt x="40216" y="2887704"/>
                    <a:pt x="24518" y="2872006"/>
                  </a:cubicBezTo>
                  <a:cubicBezTo>
                    <a:pt x="8819" y="2856307"/>
                    <a:pt x="0" y="2835015"/>
                    <a:pt x="0" y="2812814"/>
                  </a:cubicBezTo>
                  <a:lnTo>
                    <a:pt x="0" y="83709"/>
                  </a:lnTo>
                  <a:cubicBezTo>
                    <a:pt x="0" y="61508"/>
                    <a:pt x="8819" y="40216"/>
                    <a:pt x="24518" y="24518"/>
                  </a:cubicBezTo>
                  <a:cubicBezTo>
                    <a:pt x="40216" y="8819"/>
                    <a:pt x="61508" y="0"/>
                    <a:pt x="83709" y="0"/>
                  </a:cubicBezTo>
                  <a:close/>
                </a:path>
              </a:pathLst>
            </a:custGeom>
            <a:solidFill>
              <a:srgbClr val="3575FE"/>
            </a:solidFill>
          </p:spPr>
        </p:sp>
        <p:sp>
          <p:nvSpPr>
            <p:cNvPr name="TextBox 4" id="4"/>
            <p:cNvSpPr txBox="true"/>
            <p:nvPr/>
          </p:nvSpPr>
          <p:spPr>
            <a:xfrm>
              <a:off x="0" y="9525"/>
              <a:ext cx="1315359" cy="2886998"/>
            </a:xfrm>
            <a:prstGeom prst="rect">
              <a:avLst/>
            </a:prstGeom>
          </p:spPr>
          <p:txBody>
            <a:bodyPr anchor="ctr" rtlCol="false" tIns="50800" lIns="50800" bIns="50800" rIns="50800"/>
            <a:lstStyle/>
            <a:p>
              <a:pPr algn="ctr">
                <a:lnSpc>
                  <a:spcPts val="2220"/>
                </a:lnSpc>
              </a:pPr>
            </a:p>
          </p:txBody>
        </p:sp>
      </p:grpSp>
      <p:grpSp>
        <p:nvGrpSpPr>
          <p:cNvPr name="Group 5" id="5"/>
          <p:cNvGrpSpPr/>
          <p:nvPr/>
        </p:nvGrpSpPr>
        <p:grpSpPr>
          <a:xfrm rot="5400000">
            <a:off x="17167778" y="8306860"/>
            <a:ext cx="643831" cy="1902880"/>
            <a:chOff x="0" y="0"/>
            <a:chExt cx="660400" cy="1951851"/>
          </a:xfrm>
        </p:grpSpPr>
        <p:sp>
          <p:nvSpPr>
            <p:cNvPr name="Freeform 6" id="6"/>
            <p:cNvSpPr/>
            <p:nvPr/>
          </p:nvSpPr>
          <p:spPr>
            <a:xfrm flipH="false" flipV="false" rot="0">
              <a:off x="0" y="0"/>
              <a:ext cx="660400" cy="1951851"/>
            </a:xfrm>
            <a:custGeom>
              <a:avLst/>
              <a:gdLst/>
              <a:ahLst/>
              <a:cxnLst/>
              <a:rect r="r" b="b" t="t" l="l"/>
              <a:pathLst>
                <a:path h="1951851" w="660400">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name="TextBox 7" id="7"/>
            <p:cNvSpPr txBox="true"/>
            <p:nvPr/>
          </p:nvSpPr>
          <p:spPr>
            <a:xfrm>
              <a:off x="0" y="9525"/>
              <a:ext cx="660400" cy="1815326"/>
            </a:xfrm>
            <a:prstGeom prst="rect">
              <a:avLst/>
            </a:prstGeom>
          </p:spPr>
          <p:txBody>
            <a:bodyPr anchor="ctr" rtlCol="false" tIns="50800" lIns="50800" bIns="50800" rIns="50800"/>
            <a:lstStyle/>
            <a:p>
              <a:pPr algn="ctr">
                <a:lnSpc>
                  <a:spcPts val="2220"/>
                </a:lnSpc>
              </a:pPr>
            </a:p>
          </p:txBody>
        </p:sp>
      </p:grpSp>
      <p:grpSp>
        <p:nvGrpSpPr>
          <p:cNvPr name="Group 8" id="8"/>
          <p:cNvGrpSpPr/>
          <p:nvPr/>
        </p:nvGrpSpPr>
        <p:grpSpPr>
          <a:xfrm rot="0">
            <a:off x="16538253" y="8936385"/>
            <a:ext cx="643732" cy="6437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10" id="10"/>
            <p:cNvSpPr txBox="true"/>
            <p:nvPr/>
          </p:nvSpPr>
          <p:spPr>
            <a:xfrm>
              <a:off x="76200" y="85725"/>
              <a:ext cx="660400" cy="650875"/>
            </a:xfrm>
            <a:prstGeom prst="rect">
              <a:avLst/>
            </a:prstGeom>
          </p:spPr>
          <p:txBody>
            <a:bodyPr anchor="ctr" rtlCol="false" tIns="50800" lIns="50800" bIns="50800" rIns="50800"/>
            <a:lstStyle/>
            <a:p>
              <a:pPr algn="ctr">
                <a:lnSpc>
                  <a:spcPts val="2220"/>
                </a:lnSpc>
              </a:pPr>
            </a:p>
          </p:txBody>
        </p:sp>
      </p:grpSp>
      <p:sp>
        <p:nvSpPr>
          <p:cNvPr name="Freeform 11" id="11"/>
          <p:cNvSpPr/>
          <p:nvPr/>
        </p:nvSpPr>
        <p:spPr>
          <a:xfrm flipH="false" flipV="false" rot="0">
            <a:off x="16646149" y="9044281"/>
            <a:ext cx="427939" cy="427939"/>
          </a:xfrm>
          <a:custGeom>
            <a:avLst/>
            <a:gdLst/>
            <a:ahLst/>
            <a:cxnLst/>
            <a:rect r="r" b="b" t="t" l="l"/>
            <a:pathLst>
              <a:path h="427939" w="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28700" y="2303866"/>
            <a:ext cx="7032431" cy="10548647"/>
            <a:chOff x="0" y="0"/>
            <a:chExt cx="6350000" cy="9525000"/>
          </a:xfrm>
        </p:grpSpPr>
        <p:sp>
          <p:nvSpPr>
            <p:cNvPr name="Freeform 13" id="1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1237" t="0" r="-51237" b="0"/>
              </a:stretch>
            </a:blipFill>
          </p:spPr>
        </p:sp>
      </p:grpSp>
      <p:sp>
        <p:nvSpPr>
          <p:cNvPr name="Freeform 14" id="14"/>
          <p:cNvSpPr/>
          <p:nvPr/>
        </p:nvSpPr>
        <p:spPr>
          <a:xfrm flipH="false" flipV="false" rot="0">
            <a:off x="9144000" y="4634175"/>
            <a:ext cx="726388" cy="181597"/>
          </a:xfrm>
          <a:custGeom>
            <a:avLst/>
            <a:gdLst/>
            <a:ahLst/>
            <a:cxnLst/>
            <a:rect r="r" b="b" t="t" l="l"/>
            <a:pathLst>
              <a:path h="181597" w="726388">
                <a:moveTo>
                  <a:pt x="0" y="0"/>
                </a:moveTo>
                <a:lnTo>
                  <a:pt x="726388" y="0"/>
                </a:lnTo>
                <a:lnTo>
                  <a:pt x="726388" y="181597"/>
                </a:lnTo>
                <a:lnTo>
                  <a:pt x="0" y="1815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9144000" y="5234872"/>
            <a:ext cx="7575486" cy="1885949"/>
          </a:xfrm>
          <a:prstGeom prst="rect">
            <a:avLst/>
          </a:prstGeom>
        </p:spPr>
        <p:txBody>
          <a:bodyPr anchor="t" rtlCol="false" tIns="0" lIns="0" bIns="0" rIns="0">
            <a:spAutoFit/>
          </a:bodyPr>
          <a:lstStyle/>
          <a:p>
            <a:pPr>
              <a:lnSpc>
                <a:spcPts val="3000"/>
              </a:lnSpc>
            </a:pPr>
            <a:r>
              <a:rPr lang="en-US" sz="2000">
                <a:solidFill>
                  <a:srgbClr val="000000"/>
                </a:solidFill>
                <a:latin typeface="Montserrat"/>
              </a:rPr>
              <a:t>Generative AI works by taking a prompt, like text or an image, and generating new content based on it. Early versions required complex processes, but now, there are user-friendly interfaces where you can describe your request in plain language and customize the results.</a:t>
            </a:r>
          </a:p>
        </p:txBody>
      </p:sp>
      <p:sp>
        <p:nvSpPr>
          <p:cNvPr name="TextBox 16" id="16"/>
          <p:cNvSpPr txBox="true"/>
          <p:nvPr/>
        </p:nvSpPr>
        <p:spPr>
          <a:xfrm rot="0">
            <a:off x="9144000" y="2523166"/>
            <a:ext cx="9505873" cy="1630680"/>
          </a:xfrm>
          <a:prstGeom prst="rect">
            <a:avLst/>
          </a:prstGeom>
        </p:spPr>
        <p:txBody>
          <a:bodyPr anchor="t" rtlCol="false" tIns="0" lIns="0" bIns="0" rIns="0">
            <a:spAutoFit/>
          </a:bodyPr>
          <a:lstStyle/>
          <a:p>
            <a:pPr>
              <a:lnSpc>
                <a:spcPts val="6359"/>
              </a:lnSpc>
            </a:pPr>
            <a:r>
              <a:rPr lang="en-US" sz="5999">
                <a:solidFill>
                  <a:srgbClr val="193378"/>
                </a:solidFill>
                <a:latin typeface="Montserrat Classic Bold"/>
              </a:rPr>
              <a:t>How does Generative</a:t>
            </a:r>
          </a:p>
          <a:p>
            <a:pPr>
              <a:lnSpc>
                <a:spcPts val="6359"/>
              </a:lnSpc>
            </a:pPr>
            <a:r>
              <a:rPr lang="en-US" sz="5999">
                <a:solidFill>
                  <a:srgbClr val="193378"/>
                </a:solidFill>
                <a:latin typeface="Montserrat Classic Bold"/>
              </a:rPr>
              <a:t>AI work? </a:t>
            </a:r>
          </a:p>
        </p:txBody>
      </p:sp>
      <p:sp>
        <p:nvSpPr>
          <p:cNvPr name="Freeform 17" id="17"/>
          <p:cNvSpPr/>
          <p:nvPr/>
        </p:nvSpPr>
        <p:spPr>
          <a:xfrm flipH="false" flipV="false" rot="0">
            <a:off x="11484099" y="9044281"/>
            <a:ext cx="366528" cy="373532"/>
          </a:xfrm>
          <a:custGeom>
            <a:avLst/>
            <a:gdLst/>
            <a:ahLst/>
            <a:cxnLst/>
            <a:rect r="r" b="b" t="t" l="l"/>
            <a:pathLst>
              <a:path h="373532" w="366528">
                <a:moveTo>
                  <a:pt x="0" y="0"/>
                </a:moveTo>
                <a:lnTo>
                  <a:pt x="366528" y="0"/>
                </a:lnTo>
                <a:lnTo>
                  <a:pt x="366528" y="373531"/>
                </a:lnTo>
                <a:lnTo>
                  <a:pt x="0" y="373531"/>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8061131" y="1028700"/>
            <a:ext cx="505996" cy="515665"/>
          </a:xfrm>
          <a:custGeom>
            <a:avLst/>
            <a:gdLst/>
            <a:ahLst/>
            <a:cxnLst/>
            <a:rect r="r" b="b" t="t" l="l"/>
            <a:pathLst>
              <a:path h="515665" w="505996">
                <a:moveTo>
                  <a:pt x="0" y="0"/>
                </a:moveTo>
                <a:lnTo>
                  <a:pt x="505997" y="0"/>
                </a:lnTo>
                <a:lnTo>
                  <a:pt x="505997"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16254765" y="-670628"/>
            <a:ext cx="2710648" cy="271064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17610088" y="1286533"/>
            <a:ext cx="1482057" cy="148205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5" id="25"/>
          <p:cNvGrpSpPr/>
          <p:nvPr/>
        </p:nvGrpSpPr>
        <p:grpSpPr>
          <a:xfrm rot="0">
            <a:off x="1766883" y="554767"/>
            <a:ext cx="3289713" cy="601527"/>
            <a:chOff x="0" y="0"/>
            <a:chExt cx="4386284" cy="802036"/>
          </a:xfrm>
        </p:grpSpPr>
        <p:sp>
          <p:nvSpPr>
            <p:cNvPr name="Freeform 26" id="26"/>
            <p:cNvSpPr/>
            <p:nvPr/>
          </p:nvSpPr>
          <p:spPr>
            <a:xfrm flipH="false" flipV="false" rot="0">
              <a:off x="0" y="0"/>
              <a:ext cx="835454" cy="802036"/>
            </a:xfrm>
            <a:custGeom>
              <a:avLst/>
              <a:gdLst/>
              <a:ahLst/>
              <a:cxnLst/>
              <a:rect r="r" b="b" t="t" l="l"/>
              <a:pathLst>
                <a:path h="802036" w="835454">
                  <a:moveTo>
                    <a:pt x="0" y="0"/>
                  </a:moveTo>
                  <a:lnTo>
                    <a:pt x="835454" y="0"/>
                  </a:lnTo>
                  <a:lnTo>
                    <a:pt x="835454" y="802036"/>
                  </a:lnTo>
                  <a:lnTo>
                    <a:pt x="0" y="8020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7" id="27"/>
            <p:cNvSpPr txBox="true"/>
            <p:nvPr/>
          </p:nvSpPr>
          <p:spPr>
            <a:xfrm rot="0">
              <a:off x="1077131" y="420068"/>
              <a:ext cx="3309153" cy="338582"/>
            </a:xfrm>
            <a:prstGeom prst="rect">
              <a:avLst/>
            </a:prstGeom>
          </p:spPr>
          <p:txBody>
            <a:bodyPr anchor="t" rtlCol="false" tIns="0" lIns="0" bIns="0" rIns="0">
              <a:spAutoFit/>
            </a:bodyPr>
            <a:lstStyle/>
            <a:p>
              <a:pPr>
                <a:lnSpc>
                  <a:spcPts val="1998"/>
                </a:lnSpc>
              </a:pPr>
              <a:r>
                <a:rPr lang="en-US" sz="1800">
                  <a:solidFill>
                    <a:srgbClr val="FFFFFF"/>
                  </a:solidFill>
                  <a:latin typeface="Montserrat Classic Bold"/>
                </a:rPr>
                <a:t>Sanu K Joseph</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29379" y="3420172"/>
            <a:ext cx="11017748" cy="1101774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7167778" y="8306860"/>
            <a:ext cx="643831" cy="1902880"/>
            <a:chOff x="0" y="0"/>
            <a:chExt cx="660400" cy="1951851"/>
          </a:xfrm>
        </p:grpSpPr>
        <p:sp>
          <p:nvSpPr>
            <p:cNvPr name="Freeform 6" id="6"/>
            <p:cNvSpPr/>
            <p:nvPr/>
          </p:nvSpPr>
          <p:spPr>
            <a:xfrm flipH="false" flipV="false" rot="0">
              <a:off x="0" y="0"/>
              <a:ext cx="660400" cy="1951851"/>
            </a:xfrm>
            <a:custGeom>
              <a:avLst/>
              <a:gdLst/>
              <a:ahLst/>
              <a:cxnLst/>
              <a:rect r="r" b="b" t="t" l="l"/>
              <a:pathLst>
                <a:path h="1951851" w="660400">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name="TextBox 7" id="7"/>
            <p:cNvSpPr txBox="true"/>
            <p:nvPr/>
          </p:nvSpPr>
          <p:spPr>
            <a:xfrm>
              <a:off x="0" y="9525"/>
              <a:ext cx="660400" cy="1815326"/>
            </a:xfrm>
            <a:prstGeom prst="rect">
              <a:avLst/>
            </a:prstGeom>
          </p:spPr>
          <p:txBody>
            <a:bodyPr anchor="ctr" rtlCol="false" tIns="50800" lIns="50800" bIns="50800" rIns="50800"/>
            <a:lstStyle/>
            <a:p>
              <a:pPr algn="ctr">
                <a:lnSpc>
                  <a:spcPts val="2220"/>
                </a:lnSpc>
              </a:pPr>
            </a:p>
          </p:txBody>
        </p:sp>
      </p:grpSp>
      <p:grpSp>
        <p:nvGrpSpPr>
          <p:cNvPr name="Group 8" id="8"/>
          <p:cNvGrpSpPr/>
          <p:nvPr/>
        </p:nvGrpSpPr>
        <p:grpSpPr>
          <a:xfrm rot="0">
            <a:off x="16538253" y="8936385"/>
            <a:ext cx="643732" cy="6437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10" id="10"/>
            <p:cNvSpPr txBox="true"/>
            <p:nvPr/>
          </p:nvSpPr>
          <p:spPr>
            <a:xfrm>
              <a:off x="76200" y="85725"/>
              <a:ext cx="660400" cy="650875"/>
            </a:xfrm>
            <a:prstGeom prst="rect">
              <a:avLst/>
            </a:prstGeom>
          </p:spPr>
          <p:txBody>
            <a:bodyPr anchor="ctr" rtlCol="false" tIns="50800" lIns="50800" bIns="50800" rIns="50800"/>
            <a:lstStyle/>
            <a:p>
              <a:pPr algn="ctr">
                <a:lnSpc>
                  <a:spcPts val="2220"/>
                </a:lnSpc>
              </a:pPr>
            </a:p>
          </p:txBody>
        </p:sp>
      </p:grpSp>
      <p:sp>
        <p:nvSpPr>
          <p:cNvPr name="Freeform 11" id="11"/>
          <p:cNvSpPr/>
          <p:nvPr/>
        </p:nvSpPr>
        <p:spPr>
          <a:xfrm flipH="false" flipV="false" rot="0">
            <a:off x="16646149" y="9044281"/>
            <a:ext cx="427939" cy="427939"/>
          </a:xfrm>
          <a:custGeom>
            <a:avLst/>
            <a:gdLst/>
            <a:ahLst/>
            <a:cxnLst/>
            <a:rect r="r" b="b" t="t" l="l"/>
            <a:pathLst>
              <a:path h="427939" w="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719081" y="2638198"/>
            <a:ext cx="252546" cy="377564"/>
          </a:xfrm>
          <a:custGeom>
            <a:avLst/>
            <a:gdLst/>
            <a:ahLst/>
            <a:cxnLst/>
            <a:rect r="r" b="b" t="t" l="l"/>
            <a:pathLst>
              <a:path h="377564" w="252546">
                <a:moveTo>
                  <a:pt x="0" y="0"/>
                </a:moveTo>
                <a:lnTo>
                  <a:pt x="252546" y="0"/>
                </a:lnTo>
                <a:lnTo>
                  <a:pt x="252546" y="377563"/>
                </a:lnTo>
                <a:lnTo>
                  <a:pt x="0" y="3775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719081" y="6807743"/>
            <a:ext cx="252546" cy="377564"/>
          </a:xfrm>
          <a:custGeom>
            <a:avLst/>
            <a:gdLst/>
            <a:ahLst/>
            <a:cxnLst/>
            <a:rect r="r" b="b" t="t" l="l"/>
            <a:pathLst>
              <a:path h="377564" w="252546">
                <a:moveTo>
                  <a:pt x="0" y="0"/>
                </a:moveTo>
                <a:lnTo>
                  <a:pt x="252546" y="0"/>
                </a:lnTo>
                <a:lnTo>
                  <a:pt x="252546" y="377564"/>
                </a:lnTo>
                <a:lnTo>
                  <a:pt x="0" y="3775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1029379" y="1005477"/>
            <a:ext cx="6229921" cy="6438443"/>
            <a:chOff x="0" y="0"/>
            <a:chExt cx="6362700" cy="6575666"/>
          </a:xfrm>
        </p:grpSpPr>
        <p:sp>
          <p:nvSpPr>
            <p:cNvPr name="Freeform 15" id="15"/>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27466" t="0" r="-27466" b="0"/>
              </a:stretch>
            </a:blipFill>
          </p:spPr>
        </p:sp>
      </p:grpSp>
      <p:grpSp>
        <p:nvGrpSpPr>
          <p:cNvPr name="Group 16" id="16"/>
          <p:cNvGrpSpPr/>
          <p:nvPr/>
        </p:nvGrpSpPr>
        <p:grpSpPr>
          <a:xfrm rot="0">
            <a:off x="9745664" y="4495940"/>
            <a:ext cx="4582632" cy="4762310"/>
            <a:chOff x="0" y="0"/>
            <a:chExt cx="812800" cy="844669"/>
          </a:xfrm>
        </p:grpSpPr>
        <p:sp>
          <p:nvSpPr>
            <p:cNvPr name="Freeform 17" id="17"/>
            <p:cNvSpPr/>
            <p:nvPr/>
          </p:nvSpPr>
          <p:spPr>
            <a:xfrm flipH="false" flipV="false" rot="0">
              <a:off x="0" y="0"/>
              <a:ext cx="812800" cy="844669"/>
            </a:xfrm>
            <a:custGeom>
              <a:avLst/>
              <a:gdLst/>
              <a:ahLst/>
              <a:cxnLst/>
              <a:rect r="r" b="b" t="t" l="l"/>
              <a:pathLst>
                <a:path h="844669" w="812800">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FFFFFF"/>
            </a:solidFill>
          </p:spPr>
        </p:sp>
        <p:sp>
          <p:nvSpPr>
            <p:cNvPr name="TextBox 18" id="18"/>
            <p:cNvSpPr txBox="true"/>
            <p:nvPr/>
          </p:nvSpPr>
          <p:spPr>
            <a:xfrm>
              <a:off x="0" y="9525"/>
              <a:ext cx="812800" cy="835144"/>
            </a:xfrm>
            <a:prstGeom prst="rect">
              <a:avLst/>
            </a:prstGeom>
          </p:spPr>
          <p:txBody>
            <a:bodyPr anchor="ctr" rtlCol="false" tIns="50800" lIns="50800" bIns="50800" rIns="50800"/>
            <a:lstStyle/>
            <a:p>
              <a:pPr algn="ctr">
                <a:lnSpc>
                  <a:spcPts val="2220"/>
                </a:lnSpc>
              </a:pPr>
            </a:p>
          </p:txBody>
        </p:sp>
      </p:grpSp>
      <p:grpSp>
        <p:nvGrpSpPr>
          <p:cNvPr name="Group 19" id="19"/>
          <p:cNvGrpSpPr/>
          <p:nvPr/>
        </p:nvGrpSpPr>
        <p:grpSpPr>
          <a:xfrm rot="0">
            <a:off x="9923066" y="4684271"/>
            <a:ext cx="4243610" cy="4385648"/>
            <a:chOff x="0" y="0"/>
            <a:chExt cx="6362700" cy="6575666"/>
          </a:xfrm>
        </p:grpSpPr>
        <p:sp>
          <p:nvSpPr>
            <p:cNvPr name="Freeform 20" id="20"/>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7"/>
              <a:stretch>
                <a:fillRect l="-53353" t="0" r="-53353" b="0"/>
              </a:stretch>
            </a:blipFill>
          </p:spPr>
        </p:sp>
      </p:grpSp>
      <p:sp>
        <p:nvSpPr>
          <p:cNvPr name="Freeform 21" id="21"/>
          <p:cNvSpPr/>
          <p:nvPr/>
        </p:nvSpPr>
        <p:spPr>
          <a:xfrm flipH="false" flipV="false" rot="0">
            <a:off x="845436" y="8936385"/>
            <a:ext cx="366528" cy="373532"/>
          </a:xfrm>
          <a:custGeom>
            <a:avLst/>
            <a:gdLst/>
            <a:ahLst/>
            <a:cxnLst/>
            <a:rect r="r" b="b" t="t" l="l"/>
            <a:pathLst>
              <a:path h="373532" w="366528">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9492666" y="807408"/>
            <a:ext cx="505996" cy="515665"/>
          </a:xfrm>
          <a:custGeom>
            <a:avLst/>
            <a:gdLst/>
            <a:ahLst/>
            <a:cxnLst/>
            <a:rect r="r" b="b" t="t" l="l"/>
            <a:pathLst>
              <a:path h="515665" w="505996">
                <a:moveTo>
                  <a:pt x="0" y="0"/>
                </a:moveTo>
                <a:lnTo>
                  <a:pt x="505996" y="0"/>
                </a:lnTo>
                <a:lnTo>
                  <a:pt x="505996" y="515665"/>
                </a:lnTo>
                <a:lnTo>
                  <a:pt x="0" y="515665"/>
                </a:lnTo>
                <a:lnTo>
                  <a:pt x="0" y="0"/>
                </a:lnTo>
                <a:close/>
              </a:path>
            </a:pathLst>
          </a:custGeom>
          <a:blipFill>
            <a:blip r:embed="rId8">
              <a:alphaModFix amt="25000"/>
              <a:extLst>
                <a:ext uri="{96DAC541-7B7A-43D3-8B79-37D633B846F1}">
                  <asvg:svgBlip xmlns:asvg="http://schemas.microsoft.com/office/drawing/2016/SVG/main" r:embed="rId9"/>
                </a:ext>
              </a:extLst>
            </a:blip>
            <a:stretch>
              <a:fillRect l="0" t="0" r="0" b="0"/>
            </a:stretch>
          </a:blipFill>
        </p:spPr>
      </p:sp>
      <p:grpSp>
        <p:nvGrpSpPr>
          <p:cNvPr name="Group 23" id="23"/>
          <p:cNvGrpSpPr/>
          <p:nvPr/>
        </p:nvGrpSpPr>
        <p:grpSpPr>
          <a:xfrm rot="0">
            <a:off x="10394977" y="2243130"/>
            <a:ext cx="1268804" cy="126880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26" id="26"/>
          <p:cNvSpPr/>
          <p:nvPr/>
        </p:nvSpPr>
        <p:spPr>
          <a:xfrm flipH="false" flipV="false" rot="0">
            <a:off x="10600407" y="2638198"/>
            <a:ext cx="857943" cy="511646"/>
          </a:xfrm>
          <a:custGeom>
            <a:avLst/>
            <a:gdLst/>
            <a:ahLst/>
            <a:cxnLst/>
            <a:rect r="r" b="b" t="t" l="l"/>
            <a:pathLst>
              <a:path h="511646" w="857943">
                <a:moveTo>
                  <a:pt x="0" y="0"/>
                </a:moveTo>
                <a:lnTo>
                  <a:pt x="857943" y="0"/>
                </a:lnTo>
                <a:lnTo>
                  <a:pt x="857943" y="511646"/>
                </a:lnTo>
                <a:lnTo>
                  <a:pt x="0" y="5116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2290470" y="3125680"/>
            <a:ext cx="6164618" cy="1123949"/>
          </a:xfrm>
          <a:prstGeom prst="rect">
            <a:avLst/>
          </a:prstGeom>
        </p:spPr>
        <p:txBody>
          <a:bodyPr anchor="t" rtlCol="false" tIns="0" lIns="0" bIns="0" rIns="0">
            <a:spAutoFit/>
          </a:bodyPr>
          <a:lstStyle/>
          <a:p>
            <a:pPr>
              <a:lnSpc>
                <a:spcPts val="3000"/>
              </a:lnSpc>
            </a:pPr>
            <a:r>
              <a:rPr lang="en-US" sz="2000">
                <a:solidFill>
                  <a:srgbClr val="000000"/>
                </a:solidFill>
                <a:latin typeface="Montserrat"/>
              </a:rPr>
              <a:t>Generative AI uses algorithms to process content, potentially inheriting biases from training data.</a:t>
            </a:r>
          </a:p>
        </p:txBody>
      </p:sp>
      <p:sp>
        <p:nvSpPr>
          <p:cNvPr name="TextBox 28" id="28"/>
          <p:cNvSpPr txBox="true"/>
          <p:nvPr/>
        </p:nvSpPr>
        <p:spPr>
          <a:xfrm rot="0">
            <a:off x="2290470" y="7296693"/>
            <a:ext cx="6164618" cy="1123949"/>
          </a:xfrm>
          <a:prstGeom prst="rect">
            <a:avLst/>
          </a:prstGeom>
        </p:spPr>
        <p:txBody>
          <a:bodyPr anchor="t" rtlCol="false" tIns="0" lIns="0" bIns="0" rIns="0">
            <a:spAutoFit/>
          </a:bodyPr>
          <a:lstStyle/>
          <a:p>
            <a:pPr>
              <a:lnSpc>
                <a:spcPts val="3000"/>
              </a:lnSpc>
            </a:pPr>
            <a:r>
              <a:rPr lang="en-US" sz="2000">
                <a:solidFill>
                  <a:srgbClr val="000000"/>
                </a:solidFill>
                <a:latin typeface="Montserrat"/>
              </a:rPr>
              <a:t>Dall-E connects words with visuals, ChatGPT simulates conversations, and Gemini evolves with Google's data for better responses.</a:t>
            </a:r>
          </a:p>
        </p:txBody>
      </p:sp>
      <p:sp>
        <p:nvSpPr>
          <p:cNvPr name="TextBox 29" id="29"/>
          <p:cNvSpPr txBox="true"/>
          <p:nvPr/>
        </p:nvSpPr>
        <p:spPr>
          <a:xfrm rot="0">
            <a:off x="2290470" y="2695348"/>
            <a:ext cx="5962092" cy="320675"/>
          </a:xfrm>
          <a:prstGeom prst="rect">
            <a:avLst/>
          </a:prstGeom>
        </p:spPr>
        <p:txBody>
          <a:bodyPr anchor="t" rtlCol="false" tIns="0" lIns="0" bIns="0" rIns="0">
            <a:spAutoFit/>
          </a:bodyPr>
          <a:lstStyle/>
          <a:p>
            <a:pPr>
              <a:lnSpc>
                <a:spcPts val="2499"/>
              </a:lnSpc>
            </a:pPr>
            <a:r>
              <a:rPr lang="en-US" sz="2499">
                <a:solidFill>
                  <a:srgbClr val="193378"/>
                </a:solidFill>
                <a:latin typeface="Montserrat Bold"/>
              </a:rPr>
              <a:t>Generative AI Model Overview: </a:t>
            </a:r>
          </a:p>
        </p:txBody>
      </p:sp>
      <p:sp>
        <p:nvSpPr>
          <p:cNvPr name="TextBox 30" id="30"/>
          <p:cNvSpPr txBox="true"/>
          <p:nvPr/>
        </p:nvSpPr>
        <p:spPr>
          <a:xfrm rot="0">
            <a:off x="2290470" y="6769643"/>
            <a:ext cx="5039540" cy="412750"/>
          </a:xfrm>
          <a:prstGeom prst="rect">
            <a:avLst/>
          </a:prstGeom>
        </p:spPr>
        <p:txBody>
          <a:bodyPr anchor="t" rtlCol="false" tIns="0" lIns="0" bIns="0" rIns="0">
            <a:spAutoFit/>
          </a:bodyPr>
          <a:lstStyle/>
          <a:p>
            <a:pPr>
              <a:lnSpc>
                <a:spcPts val="3499"/>
              </a:lnSpc>
            </a:pPr>
            <a:r>
              <a:rPr lang="en-US" sz="2499">
                <a:solidFill>
                  <a:srgbClr val="193378"/>
                </a:solidFill>
                <a:latin typeface="Montserrat Bold"/>
              </a:rPr>
              <a:t>Dall-E, ChatGPT, and Gemini:</a:t>
            </a:r>
          </a:p>
        </p:txBody>
      </p:sp>
      <p:sp>
        <p:nvSpPr>
          <p:cNvPr name="Freeform 31" id="31"/>
          <p:cNvSpPr/>
          <p:nvPr/>
        </p:nvSpPr>
        <p:spPr>
          <a:xfrm flipH="false" flipV="false" rot="0">
            <a:off x="1623477" y="4679749"/>
            <a:ext cx="252546" cy="377564"/>
          </a:xfrm>
          <a:custGeom>
            <a:avLst/>
            <a:gdLst/>
            <a:ahLst/>
            <a:cxnLst/>
            <a:rect r="r" b="b" t="t" l="l"/>
            <a:pathLst>
              <a:path h="377564" w="252546">
                <a:moveTo>
                  <a:pt x="0" y="0"/>
                </a:moveTo>
                <a:lnTo>
                  <a:pt x="252546" y="0"/>
                </a:lnTo>
                <a:lnTo>
                  <a:pt x="252546" y="377563"/>
                </a:lnTo>
                <a:lnTo>
                  <a:pt x="0" y="3775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2194866" y="5171873"/>
            <a:ext cx="6164618" cy="1123949"/>
          </a:xfrm>
          <a:prstGeom prst="rect">
            <a:avLst/>
          </a:prstGeom>
        </p:spPr>
        <p:txBody>
          <a:bodyPr anchor="t" rtlCol="false" tIns="0" lIns="0" bIns="0" rIns="0">
            <a:spAutoFit/>
          </a:bodyPr>
          <a:lstStyle/>
          <a:p>
            <a:pPr>
              <a:lnSpc>
                <a:spcPts val="3000"/>
              </a:lnSpc>
            </a:pPr>
            <a:r>
              <a:rPr lang="en-US" sz="2000">
                <a:solidFill>
                  <a:srgbClr val="000000"/>
                </a:solidFill>
                <a:latin typeface="Montserrat"/>
              </a:rPr>
              <a:t>Neural networks learn from data, evolving with computational power and big data to generate content.</a:t>
            </a:r>
          </a:p>
        </p:txBody>
      </p:sp>
      <p:sp>
        <p:nvSpPr>
          <p:cNvPr name="TextBox 33" id="33"/>
          <p:cNvSpPr txBox="true"/>
          <p:nvPr/>
        </p:nvSpPr>
        <p:spPr>
          <a:xfrm rot="0">
            <a:off x="2194866" y="4736899"/>
            <a:ext cx="5962092" cy="320675"/>
          </a:xfrm>
          <a:prstGeom prst="rect">
            <a:avLst/>
          </a:prstGeom>
        </p:spPr>
        <p:txBody>
          <a:bodyPr anchor="t" rtlCol="false" tIns="0" lIns="0" bIns="0" rIns="0">
            <a:spAutoFit/>
          </a:bodyPr>
          <a:lstStyle/>
          <a:p>
            <a:pPr>
              <a:lnSpc>
                <a:spcPts val="2499"/>
              </a:lnSpc>
            </a:pPr>
            <a:r>
              <a:rPr lang="en-US" sz="2499">
                <a:solidFill>
                  <a:srgbClr val="193378"/>
                </a:solidFill>
                <a:latin typeface="Montserrat Bold"/>
              </a:rPr>
              <a:t>Neural Networks in Generative AI: </a:t>
            </a:r>
          </a:p>
        </p:txBody>
      </p:sp>
      <p:grpSp>
        <p:nvGrpSpPr>
          <p:cNvPr name="Group 34" id="34"/>
          <p:cNvGrpSpPr/>
          <p:nvPr/>
        </p:nvGrpSpPr>
        <p:grpSpPr>
          <a:xfrm rot="0">
            <a:off x="1766883" y="554767"/>
            <a:ext cx="3289713" cy="601527"/>
            <a:chOff x="0" y="0"/>
            <a:chExt cx="4386284" cy="802036"/>
          </a:xfrm>
        </p:grpSpPr>
        <p:sp>
          <p:nvSpPr>
            <p:cNvPr name="Freeform 35" id="35"/>
            <p:cNvSpPr/>
            <p:nvPr/>
          </p:nvSpPr>
          <p:spPr>
            <a:xfrm flipH="false" flipV="false" rot="0">
              <a:off x="0" y="0"/>
              <a:ext cx="835454" cy="802036"/>
            </a:xfrm>
            <a:custGeom>
              <a:avLst/>
              <a:gdLst/>
              <a:ahLst/>
              <a:cxnLst/>
              <a:rect r="r" b="b" t="t" l="l"/>
              <a:pathLst>
                <a:path h="802036" w="835454">
                  <a:moveTo>
                    <a:pt x="0" y="0"/>
                  </a:moveTo>
                  <a:lnTo>
                    <a:pt x="835454" y="0"/>
                  </a:lnTo>
                  <a:lnTo>
                    <a:pt x="835454" y="802036"/>
                  </a:lnTo>
                  <a:lnTo>
                    <a:pt x="0" y="8020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6" id="36"/>
            <p:cNvSpPr txBox="true"/>
            <p:nvPr/>
          </p:nvSpPr>
          <p:spPr>
            <a:xfrm rot="0">
              <a:off x="1077131" y="420068"/>
              <a:ext cx="3309153" cy="338582"/>
            </a:xfrm>
            <a:prstGeom prst="rect">
              <a:avLst/>
            </a:prstGeom>
          </p:spPr>
          <p:txBody>
            <a:bodyPr anchor="t" rtlCol="false" tIns="0" lIns="0" bIns="0" rIns="0">
              <a:spAutoFit/>
            </a:bodyPr>
            <a:lstStyle/>
            <a:p>
              <a:pPr>
                <a:lnSpc>
                  <a:spcPts val="1998"/>
                </a:lnSpc>
              </a:pPr>
              <a:r>
                <a:rPr lang="en-US" sz="1800">
                  <a:solidFill>
                    <a:srgbClr val="193378"/>
                  </a:solidFill>
                  <a:latin typeface="Montserrat Classic Bold"/>
                </a:rPr>
                <a:t>Sanu K Joseph</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167778" y="8306860"/>
            <a:ext cx="643831" cy="1902880"/>
            <a:chOff x="0" y="0"/>
            <a:chExt cx="660400" cy="1951851"/>
          </a:xfrm>
        </p:grpSpPr>
        <p:sp>
          <p:nvSpPr>
            <p:cNvPr name="Freeform 3" id="3"/>
            <p:cNvSpPr/>
            <p:nvPr/>
          </p:nvSpPr>
          <p:spPr>
            <a:xfrm flipH="false" flipV="false" rot="0">
              <a:off x="0" y="0"/>
              <a:ext cx="660400" cy="1951851"/>
            </a:xfrm>
            <a:custGeom>
              <a:avLst/>
              <a:gdLst/>
              <a:ahLst/>
              <a:cxnLst/>
              <a:rect r="r" b="b" t="t" l="l"/>
              <a:pathLst>
                <a:path h="1951851" w="660400">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name="TextBox 4" id="4"/>
            <p:cNvSpPr txBox="true"/>
            <p:nvPr/>
          </p:nvSpPr>
          <p:spPr>
            <a:xfrm>
              <a:off x="0" y="9525"/>
              <a:ext cx="660400" cy="1815326"/>
            </a:xfrm>
            <a:prstGeom prst="rect">
              <a:avLst/>
            </a:prstGeom>
          </p:spPr>
          <p:txBody>
            <a:bodyPr anchor="ctr" rtlCol="false" tIns="50800" lIns="50800" bIns="50800" rIns="50800"/>
            <a:lstStyle/>
            <a:p>
              <a:pPr algn="ctr">
                <a:lnSpc>
                  <a:spcPts val="2220"/>
                </a:lnSpc>
              </a:pPr>
            </a:p>
          </p:txBody>
        </p:sp>
      </p:grpSp>
      <p:grpSp>
        <p:nvGrpSpPr>
          <p:cNvPr name="Group 5" id="5"/>
          <p:cNvGrpSpPr/>
          <p:nvPr/>
        </p:nvGrpSpPr>
        <p:grpSpPr>
          <a:xfrm rot="0">
            <a:off x="16538253" y="8936385"/>
            <a:ext cx="643732" cy="6437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7" id="7"/>
            <p:cNvSpPr txBox="true"/>
            <p:nvPr/>
          </p:nvSpPr>
          <p:spPr>
            <a:xfrm>
              <a:off x="76200" y="85725"/>
              <a:ext cx="660400" cy="650875"/>
            </a:xfrm>
            <a:prstGeom prst="rect">
              <a:avLst/>
            </a:prstGeom>
          </p:spPr>
          <p:txBody>
            <a:bodyPr anchor="ctr" rtlCol="false" tIns="50800" lIns="50800" bIns="50800" rIns="50800"/>
            <a:lstStyle/>
            <a:p>
              <a:pPr algn="ctr">
                <a:lnSpc>
                  <a:spcPts val="2220"/>
                </a:lnSpc>
              </a:pPr>
            </a:p>
          </p:txBody>
        </p:sp>
      </p:grpSp>
      <p:sp>
        <p:nvSpPr>
          <p:cNvPr name="Freeform 8" id="8"/>
          <p:cNvSpPr/>
          <p:nvPr/>
        </p:nvSpPr>
        <p:spPr>
          <a:xfrm flipH="false" flipV="false" rot="0">
            <a:off x="16646149" y="9044281"/>
            <a:ext cx="427939" cy="427939"/>
          </a:xfrm>
          <a:custGeom>
            <a:avLst/>
            <a:gdLst/>
            <a:ahLst/>
            <a:cxnLst/>
            <a:rect r="r" b="b" t="t" l="l"/>
            <a:pathLst>
              <a:path h="427939" w="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352677" y="3325902"/>
            <a:ext cx="726388" cy="181597"/>
          </a:xfrm>
          <a:custGeom>
            <a:avLst/>
            <a:gdLst/>
            <a:ahLst/>
            <a:cxnLst/>
            <a:rect r="r" b="b" t="t" l="l"/>
            <a:pathLst>
              <a:path h="181597" w="726388">
                <a:moveTo>
                  <a:pt x="0" y="0"/>
                </a:moveTo>
                <a:lnTo>
                  <a:pt x="726388" y="0"/>
                </a:lnTo>
                <a:lnTo>
                  <a:pt x="726388" y="181597"/>
                </a:lnTo>
                <a:lnTo>
                  <a:pt x="0" y="1815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803713" y="1683881"/>
            <a:ext cx="7574419" cy="757441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3179402" y="4686384"/>
            <a:ext cx="13659093" cy="1365909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803713" y="1917964"/>
            <a:ext cx="7340287" cy="734028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2037856" y="2152121"/>
            <a:ext cx="6872000" cy="6871973"/>
            <a:chOff x="0" y="0"/>
            <a:chExt cx="6350000" cy="6349975"/>
          </a:xfrm>
        </p:grpSpPr>
        <p:sp>
          <p:nvSpPr>
            <p:cNvPr name="Freeform 20" id="2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5632" t="0" r="-5632" b="0"/>
              </a:stretch>
            </a:blipFill>
          </p:spPr>
        </p:sp>
      </p:grpSp>
      <p:grpSp>
        <p:nvGrpSpPr>
          <p:cNvPr name="Group 21" id="21"/>
          <p:cNvGrpSpPr/>
          <p:nvPr/>
        </p:nvGrpSpPr>
        <p:grpSpPr>
          <a:xfrm rot="0">
            <a:off x="1286533" y="4319303"/>
            <a:ext cx="1268804" cy="126880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24" id="24"/>
          <p:cNvSpPr/>
          <p:nvPr/>
        </p:nvSpPr>
        <p:spPr>
          <a:xfrm flipH="false" flipV="false" rot="0">
            <a:off x="17076036" y="7873204"/>
            <a:ext cx="366528" cy="373532"/>
          </a:xfrm>
          <a:custGeom>
            <a:avLst/>
            <a:gdLst/>
            <a:ahLst/>
            <a:cxnLst/>
            <a:rect r="r" b="b" t="t" l="l"/>
            <a:pathLst>
              <a:path h="373532" w="366528">
                <a:moveTo>
                  <a:pt x="0" y="0"/>
                </a:moveTo>
                <a:lnTo>
                  <a:pt x="366528" y="0"/>
                </a:lnTo>
                <a:lnTo>
                  <a:pt x="366528" y="373532"/>
                </a:lnTo>
                <a:lnTo>
                  <a:pt x="0" y="373532"/>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845436" y="9022695"/>
            <a:ext cx="441097" cy="449525"/>
          </a:xfrm>
          <a:custGeom>
            <a:avLst/>
            <a:gdLst/>
            <a:ahLst/>
            <a:cxnLst/>
            <a:rect r="r" b="b" t="t" l="l"/>
            <a:pathLst>
              <a:path h="449525" w="441097">
                <a:moveTo>
                  <a:pt x="0" y="0"/>
                </a:moveTo>
                <a:lnTo>
                  <a:pt x="441097" y="0"/>
                </a:lnTo>
                <a:lnTo>
                  <a:pt x="441097" y="449525"/>
                </a:lnTo>
                <a:lnTo>
                  <a:pt x="0" y="449525"/>
                </a:lnTo>
                <a:lnTo>
                  <a:pt x="0" y="0"/>
                </a:lnTo>
                <a:close/>
              </a:path>
            </a:pathLst>
          </a:custGeom>
          <a:blipFill>
            <a:blip r:embed="rId9">
              <a:alphaModFix amt="25000"/>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7042419" y="807408"/>
            <a:ext cx="505996" cy="515665"/>
          </a:xfrm>
          <a:custGeom>
            <a:avLst/>
            <a:gdLst/>
            <a:ahLst/>
            <a:cxnLst/>
            <a:rect r="r" b="b" t="t" l="l"/>
            <a:pathLst>
              <a:path h="515665" w="505996">
                <a:moveTo>
                  <a:pt x="0" y="0"/>
                </a:moveTo>
                <a:lnTo>
                  <a:pt x="505997" y="0"/>
                </a:lnTo>
                <a:lnTo>
                  <a:pt x="505997"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p:spPr>
      </p:sp>
      <p:grpSp>
        <p:nvGrpSpPr>
          <p:cNvPr name="Group 27" id="27"/>
          <p:cNvGrpSpPr/>
          <p:nvPr/>
        </p:nvGrpSpPr>
        <p:grpSpPr>
          <a:xfrm rot="0">
            <a:off x="17008251" y="-670628"/>
            <a:ext cx="1957161" cy="195716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30" id="30"/>
          <p:cNvSpPr/>
          <p:nvPr/>
        </p:nvSpPr>
        <p:spPr>
          <a:xfrm flipH="false" flipV="false" rot="0">
            <a:off x="10352677" y="5726674"/>
            <a:ext cx="355335" cy="250066"/>
          </a:xfrm>
          <a:custGeom>
            <a:avLst/>
            <a:gdLst/>
            <a:ahLst/>
            <a:cxnLst/>
            <a:rect r="r" b="b" t="t" l="l"/>
            <a:pathLst>
              <a:path h="250066" w="355335">
                <a:moveTo>
                  <a:pt x="0" y="0"/>
                </a:moveTo>
                <a:lnTo>
                  <a:pt x="355335" y="0"/>
                </a:lnTo>
                <a:lnTo>
                  <a:pt x="355335" y="250066"/>
                </a:lnTo>
                <a:lnTo>
                  <a:pt x="0" y="250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true" rot="0">
            <a:off x="1623242" y="4574698"/>
            <a:ext cx="595386" cy="758015"/>
          </a:xfrm>
          <a:custGeom>
            <a:avLst/>
            <a:gdLst/>
            <a:ahLst/>
            <a:cxnLst/>
            <a:rect r="r" b="b" t="t" l="l"/>
            <a:pathLst>
              <a:path h="758015" w="595386">
                <a:moveTo>
                  <a:pt x="0" y="758014"/>
                </a:moveTo>
                <a:lnTo>
                  <a:pt x="595385" y="758014"/>
                </a:lnTo>
                <a:lnTo>
                  <a:pt x="595385" y="0"/>
                </a:lnTo>
                <a:lnTo>
                  <a:pt x="0" y="0"/>
                </a:lnTo>
                <a:lnTo>
                  <a:pt x="0" y="758014"/>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2" id="32"/>
          <p:cNvSpPr txBox="true"/>
          <p:nvPr/>
        </p:nvSpPr>
        <p:spPr>
          <a:xfrm rot="0">
            <a:off x="10352677" y="2076222"/>
            <a:ext cx="5465120" cy="830580"/>
          </a:xfrm>
          <a:prstGeom prst="rect">
            <a:avLst/>
          </a:prstGeom>
        </p:spPr>
        <p:txBody>
          <a:bodyPr anchor="t" rtlCol="false" tIns="0" lIns="0" bIns="0" rIns="0">
            <a:spAutoFit/>
          </a:bodyPr>
          <a:lstStyle/>
          <a:p>
            <a:pPr>
              <a:lnSpc>
                <a:spcPts val="6359"/>
              </a:lnSpc>
            </a:pPr>
            <a:r>
              <a:rPr lang="en-US" sz="5999">
                <a:solidFill>
                  <a:srgbClr val="193378"/>
                </a:solidFill>
                <a:latin typeface="Montserrat Classic Bold"/>
              </a:rPr>
              <a:t>Use Case</a:t>
            </a:r>
          </a:p>
        </p:txBody>
      </p:sp>
      <p:sp>
        <p:nvSpPr>
          <p:cNvPr name="TextBox 33" id="33"/>
          <p:cNvSpPr txBox="true"/>
          <p:nvPr/>
        </p:nvSpPr>
        <p:spPr>
          <a:xfrm rot="0">
            <a:off x="10905536" y="5641098"/>
            <a:ext cx="5115170" cy="412750"/>
          </a:xfrm>
          <a:prstGeom prst="rect">
            <a:avLst/>
          </a:prstGeom>
        </p:spPr>
        <p:txBody>
          <a:bodyPr anchor="t" rtlCol="false" tIns="0" lIns="0" bIns="0" rIns="0">
            <a:spAutoFit/>
          </a:bodyPr>
          <a:lstStyle/>
          <a:p>
            <a:pPr>
              <a:lnSpc>
                <a:spcPts val="3499"/>
              </a:lnSpc>
            </a:pPr>
            <a:r>
              <a:rPr lang="en-US" sz="2499">
                <a:solidFill>
                  <a:srgbClr val="1A263A"/>
                </a:solidFill>
                <a:latin typeface="Montserrat Bold"/>
              </a:rPr>
              <a:t>Customer service chatbots</a:t>
            </a:r>
          </a:p>
        </p:txBody>
      </p:sp>
      <p:sp>
        <p:nvSpPr>
          <p:cNvPr name="TextBox 34" id="34"/>
          <p:cNvSpPr txBox="true"/>
          <p:nvPr/>
        </p:nvSpPr>
        <p:spPr>
          <a:xfrm rot="0">
            <a:off x="10352677" y="3869449"/>
            <a:ext cx="6906623" cy="1123949"/>
          </a:xfrm>
          <a:prstGeom prst="rect">
            <a:avLst/>
          </a:prstGeom>
        </p:spPr>
        <p:txBody>
          <a:bodyPr anchor="t" rtlCol="false" tIns="0" lIns="0" bIns="0" rIns="0">
            <a:spAutoFit/>
          </a:bodyPr>
          <a:lstStyle/>
          <a:p>
            <a:pPr>
              <a:lnSpc>
                <a:spcPts val="3000"/>
              </a:lnSpc>
            </a:pPr>
            <a:r>
              <a:rPr lang="en-US" sz="2000">
                <a:solidFill>
                  <a:srgbClr val="000000"/>
                </a:solidFill>
                <a:latin typeface="Montserrat"/>
              </a:rPr>
              <a:t>Generative AI creates diverse content, advancing with user-friendly interfaces and key innovations like GANs and transformers.</a:t>
            </a:r>
          </a:p>
        </p:txBody>
      </p:sp>
      <p:sp>
        <p:nvSpPr>
          <p:cNvPr name="Freeform 35" id="35"/>
          <p:cNvSpPr/>
          <p:nvPr/>
        </p:nvSpPr>
        <p:spPr>
          <a:xfrm flipH="false" flipV="false" rot="0">
            <a:off x="10352677" y="6392945"/>
            <a:ext cx="355335" cy="250066"/>
          </a:xfrm>
          <a:custGeom>
            <a:avLst/>
            <a:gdLst/>
            <a:ahLst/>
            <a:cxnLst/>
            <a:rect r="r" b="b" t="t" l="l"/>
            <a:pathLst>
              <a:path h="250066" w="355335">
                <a:moveTo>
                  <a:pt x="0" y="0"/>
                </a:moveTo>
                <a:lnTo>
                  <a:pt x="355335" y="0"/>
                </a:lnTo>
                <a:lnTo>
                  <a:pt x="355335" y="250066"/>
                </a:lnTo>
                <a:lnTo>
                  <a:pt x="0" y="250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6" id="36"/>
          <p:cNvSpPr txBox="true"/>
          <p:nvPr/>
        </p:nvSpPr>
        <p:spPr>
          <a:xfrm rot="0">
            <a:off x="10905536" y="6307369"/>
            <a:ext cx="5115170" cy="412750"/>
          </a:xfrm>
          <a:prstGeom prst="rect">
            <a:avLst/>
          </a:prstGeom>
        </p:spPr>
        <p:txBody>
          <a:bodyPr anchor="t" rtlCol="false" tIns="0" lIns="0" bIns="0" rIns="0">
            <a:spAutoFit/>
          </a:bodyPr>
          <a:lstStyle/>
          <a:p>
            <a:pPr>
              <a:lnSpc>
                <a:spcPts val="3499"/>
              </a:lnSpc>
            </a:pPr>
            <a:r>
              <a:rPr lang="en-US" sz="2499">
                <a:solidFill>
                  <a:srgbClr val="1A263A"/>
                </a:solidFill>
                <a:latin typeface="Montserrat Bold"/>
              </a:rPr>
              <a:t>Deepfakes</a:t>
            </a:r>
          </a:p>
        </p:txBody>
      </p:sp>
      <p:sp>
        <p:nvSpPr>
          <p:cNvPr name="Freeform 37" id="37"/>
          <p:cNvSpPr/>
          <p:nvPr/>
        </p:nvSpPr>
        <p:spPr>
          <a:xfrm flipH="false" flipV="false" rot="0">
            <a:off x="10352677" y="7062870"/>
            <a:ext cx="355335" cy="250066"/>
          </a:xfrm>
          <a:custGeom>
            <a:avLst/>
            <a:gdLst/>
            <a:ahLst/>
            <a:cxnLst/>
            <a:rect r="r" b="b" t="t" l="l"/>
            <a:pathLst>
              <a:path h="250066" w="355335">
                <a:moveTo>
                  <a:pt x="0" y="0"/>
                </a:moveTo>
                <a:lnTo>
                  <a:pt x="355335" y="0"/>
                </a:lnTo>
                <a:lnTo>
                  <a:pt x="355335" y="250066"/>
                </a:lnTo>
                <a:lnTo>
                  <a:pt x="0" y="250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8" id="38"/>
          <p:cNvSpPr txBox="true"/>
          <p:nvPr/>
        </p:nvSpPr>
        <p:spPr>
          <a:xfrm rot="0">
            <a:off x="10905536" y="6977295"/>
            <a:ext cx="5115170" cy="412750"/>
          </a:xfrm>
          <a:prstGeom prst="rect">
            <a:avLst/>
          </a:prstGeom>
        </p:spPr>
        <p:txBody>
          <a:bodyPr anchor="t" rtlCol="false" tIns="0" lIns="0" bIns="0" rIns="0">
            <a:spAutoFit/>
          </a:bodyPr>
          <a:lstStyle/>
          <a:p>
            <a:pPr>
              <a:lnSpc>
                <a:spcPts val="3499"/>
              </a:lnSpc>
            </a:pPr>
            <a:r>
              <a:rPr lang="en-US" sz="2499">
                <a:solidFill>
                  <a:srgbClr val="1A263A"/>
                </a:solidFill>
                <a:latin typeface="Montserrat Bold"/>
              </a:rPr>
              <a:t>Multilingual dubbing</a:t>
            </a:r>
          </a:p>
        </p:txBody>
      </p:sp>
      <p:sp>
        <p:nvSpPr>
          <p:cNvPr name="Freeform 39" id="39"/>
          <p:cNvSpPr/>
          <p:nvPr/>
        </p:nvSpPr>
        <p:spPr>
          <a:xfrm flipH="false" flipV="false" rot="0">
            <a:off x="10352677" y="7732796"/>
            <a:ext cx="355335" cy="250066"/>
          </a:xfrm>
          <a:custGeom>
            <a:avLst/>
            <a:gdLst/>
            <a:ahLst/>
            <a:cxnLst/>
            <a:rect r="r" b="b" t="t" l="l"/>
            <a:pathLst>
              <a:path h="250066" w="355335">
                <a:moveTo>
                  <a:pt x="0" y="0"/>
                </a:moveTo>
                <a:lnTo>
                  <a:pt x="355335" y="0"/>
                </a:lnTo>
                <a:lnTo>
                  <a:pt x="355335" y="250066"/>
                </a:lnTo>
                <a:lnTo>
                  <a:pt x="0" y="250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0" id="40"/>
          <p:cNvSpPr txBox="true"/>
          <p:nvPr/>
        </p:nvSpPr>
        <p:spPr>
          <a:xfrm rot="0">
            <a:off x="10905536" y="7647220"/>
            <a:ext cx="5115170" cy="850900"/>
          </a:xfrm>
          <a:prstGeom prst="rect">
            <a:avLst/>
          </a:prstGeom>
        </p:spPr>
        <p:txBody>
          <a:bodyPr anchor="t" rtlCol="false" tIns="0" lIns="0" bIns="0" rIns="0">
            <a:spAutoFit/>
          </a:bodyPr>
          <a:lstStyle/>
          <a:p>
            <a:pPr>
              <a:lnSpc>
                <a:spcPts val="3499"/>
              </a:lnSpc>
            </a:pPr>
            <a:r>
              <a:rPr lang="en-US" sz="2499">
                <a:solidFill>
                  <a:srgbClr val="1A263A"/>
                </a:solidFill>
                <a:latin typeface="Montserrat Bold"/>
              </a:rPr>
              <a:t>Content creation, design, and drug discovery</a:t>
            </a:r>
          </a:p>
        </p:txBody>
      </p:sp>
      <p:grpSp>
        <p:nvGrpSpPr>
          <p:cNvPr name="Group 41" id="41"/>
          <p:cNvGrpSpPr/>
          <p:nvPr/>
        </p:nvGrpSpPr>
        <p:grpSpPr>
          <a:xfrm rot="0">
            <a:off x="1766883" y="554767"/>
            <a:ext cx="3289713" cy="601527"/>
            <a:chOff x="0" y="0"/>
            <a:chExt cx="4386284" cy="802036"/>
          </a:xfrm>
        </p:grpSpPr>
        <p:sp>
          <p:nvSpPr>
            <p:cNvPr name="Freeform 42" id="42"/>
            <p:cNvSpPr/>
            <p:nvPr/>
          </p:nvSpPr>
          <p:spPr>
            <a:xfrm flipH="false" flipV="false" rot="0">
              <a:off x="0" y="0"/>
              <a:ext cx="835454" cy="802036"/>
            </a:xfrm>
            <a:custGeom>
              <a:avLst/>
              <a:gdLst/>
              <a:ahLst/>
              <a:cxnLst/>
              <a:rect r="r" b="b" t="t" l="l"/>
              <a:pathLst>
                <a:path h="802036" w="835454">
                  <a:moveTo>
                    <a:pt x="0" y="0"/>
                  </a:moveTo>
                  <a:lnTo>
                    <a:pt x="835454" y="0"/>
                  </a:lnTo>
                  <a:lnTo>
                    <a:pt x="835454" y="802036"/>
                  </a:lnTo>
                  <a:lnTo>
                    <a:pt x="0" y="80203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43" id="43"/>
            <p:cNvSpPr txBox="true"/>
            <p:nvPr/>
          </p:nvSpPr>
          <p:spPr>
            <a:xfrm rot="0">
              <a:off x="1077131" y="420068"/>
              <a:ext cx="3309153" cy="338582"/>
            </a:xfrm>
            <a:prstGeom prst="rect">
              <a:avLst/>
            </a:prstGeom>
          </p:spPr>
          <p:txBody>
            <a:bodyPr anchor="t" rtlCol="false" tIns="0" lIns="0" bIns="0" rIns="0">
              <a:spAutoFit/>
            </a:bodyPr>
            <a:lstStyle/>
            <a:p>
              <a:pPr>
                <a:lnSpc>
                  <a:spcPts val="1998"/>
                </a:lnSpc>
              </a:pPr>
              <a:r>
                <a:rPr lang="en-US" sz="1800">
                  <a:solidFill>
                    <a:srgbClr val="193378"/>
                  </a:solidFill>
                  <a:latin typeface="Montserrat Classic Bold"/>
                </a:rPr>
                <a:t>Sanu K Joseph</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167778" y="8306860"/>
            <a:ext cx="643831" cy="1902880"/>
            <a:chOff x="0" y="0"/>
            <a:chExt cx="660400" cy="1951851"/>
          </a:xfrm>
        </p:grpSpPr>
        <p:sp>
          <p:nvSpPr>
            <p:cNvPr name="Freeform 3" id="3"/>
            <p:cNvSpPr/>
            <p:nvPr/>
          </p:nvSpPr>
          <p:spPr>
            <a:xfrm flipH="false" flipV="false" rot="0">
              <a:off x="0" y="0"/>
              <a:ext cx="660400" cy="1951851"/>
            </a:xfrm>
            <a:custGeom>
              <a:avLst/>
              <a:gdLst/>
              <a:ahLst/>
              <a:cxnLst/>
              <a:rect r="r" b="b" t="t" l="l"/>
              <a:pathLst>
                <a:path h="1951851" w="660400">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name="TextBox 4" id="4"/>
            <p:cNvSpPr txBox="true"/>
            <p:nvPr/>
          </p:nvSpPr>
          <p:spPr>
            <a:xfrm>
              <a:off x="0" y="9525"/>
              <a:ext cx="660400" cy="1815326"/>
            </a:xfrm>
            <a:prstGeom prst="rect">
              <a:avLst/>
            </a:prstGeom>
          </p:spPr>
          <p:txBody>
            <a:bodyPr anchor="ctr" rtlCol="false" tIns="50800" lIns="50800" bIns="50800" rIns="50800"/>
            <a:lstStyle/>
            <a:p>
              <a:pPr algn="ctr">
                <a:lnSpc>
                  <a:spcPts val="2220"/>
                </a:lnSpc>
              </a:pPr>
            </a:p>
          </p:txBody>
        </p:sp>
      </p:grpSp>
      <p:grpSp>
        <p:nvGrpSpPr>
          <p:cNvPr name="Group 5" id="5"/>
          <p:cNvGrpSpPr/>
          <p:nvPr/>
        </p:nvGrpSpPr>
        <p:grpSpPr>
          <a:xfrm rot="0">
            <a:off x="16538253" y="8936385"/>
            <a:ext cx="643732" cy="6437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7" id="7"/>
            <p:cNvSpPr txBox="true"/>
            <p:nvPr/>
          </p:nvSpPr>
          <p:spPr>
            <a:xfrm>
              <a:off x="76200" y="85725"/>
              <a:ext cx="660400" cy="650875"/>
            </a:xfrm>
            <a:prstGeom prst="rect">
              <a:avLst/>
            </a:prstGeom>
          </p:spPr>
          <p:txBody>
            <a:bodyPr anchor="ctr" rtlCol="false" tIns="50800" lIns="50800" bIns="50800" rIns="50800"/>
            <a:lstStyle/>
            <a:p>
              <a:pPr algn="ctr">
                <a:lnSpc>
                  <a:spcPts val="2220"/>
                </a:lnSpc>
              </a:pPr>
            </a:p>
          </p:txBody>
        </p:sp>
      </p:grpSp>
      <p:grpSp>
        <p:nvGrpSpPr>
          <p:cNvPr name="Group 8" id="8"/>
          <p:cNvGrpSpPr/>
          <p:nvPr/>
        </p:nvGrpSpPr>
        <p:grpSpPr>
          <a:xfrm rot="0">
            <a:off x="640709" y="5379698"/>
            <a:ext cx="16541276" cy="1654127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2865987" y="3635211"/>
            <a:ext cx="3763688" cy="3067914"/>
            <a:chOff x="0" y="0"/>
            <a:chExt cx="991260" cy="808010"/>
          </a:xfrm>
        </p:grpSpPr>
        <p:sp>
          <p:nvSpPr>
            <p:cNvPr name="Freeform 12" id="12"/>
            <p:cNvSpPr/>
            <p:nvPr/>
          </p:nvSpPr>
          <p:spPr>
            <a:xfrm flipH="false" flipV="false" rot="0">
              <a:off x="0" y="0"/>
              <a:ext cx="991260" cy="808010"/>
            </a:xfrm>
            <a:custGeom>
              <a:avLst/>
              <a:gdLst/>
              <a:ahLst/>
              <a:cxnLst/>
              <a:rect r="r" b="b" t="t" l="l"/>
              <a:pathLst>
                <a:path h="808010" w="991260">
                  <a:moveTo>
                    <a:pt x="71995" y="0"/>
                  </a:moveTo>
                  <a:lnTo>
                    <a:pt x="919264" y="0"/>
                  </a:lnTo>
                  <a:cubicBezTo>
                    <a:pt x="959026" y="0"/>
                    <a:pt x="991260" y="32233"/>
                    <a:pt x="991260" y="71995"/>
                  </a:cubicBezTo>
                  <a:lnTo>
                    <a:pt x="991260" y="736015"/>
                  </a:lnTo>
                  <a:cubicBezTo>
                    <a:pt x="991260" y="775777"/>
                    <a:pt x="959026" y="808010"/>
                    <a:pt x="919264" y="808010"/>
                  </a:cubicBezTo>
                  <a:lnTo>
                    <a:pt x="71995" y="808010"/>
                  </a:lnTo>
                  <a:cubicBezTo>
                    <a:pt x="32233" y="808010"/>
                    <a:pt x="0" y="775777"/>
                    <a:pt x="0" y="736015"/>
                  </a:cubicBezTo>
                  <a:lnTo>
                    <a:pt x="0" y="71995"/>
                  </a:lnTo>
                  <a:cubicBezTo>
                    <a:pt x="0" y="32233"/>
                    <a:pt x="32233" y="0"/>
                    <a:pt x="71995" y="0"/>
                  </a:cubicBezTo>
                  <a:close/>
                </a:path>
              </a:pathLst>
            </a:custGeom>
            <a:solidFill>
              <a:srgbClr val="3575FE"/>
            </a:solidFill>
          </p:spPr>
        </p:sp>
        <p:sp>
          <p:nvSpPr>
            <p:cNvPr name="TextBox 13" id="13"/>
            <p:cNvSpPr txBox="true"/>
            <p:nvPr/>
          </p:nvSpPr>
          <p:spPr>
            <a:xfrm>
              <a:off x="0" y="9525"/>
              <a:ext cx="991260" cy="798485"/>
            </a:xfrm>
            <a:prstGeom prst="rect">
              <a:avLst/>
            </a:prstGeom>
          </p:spPr>
          <p:txBody>
            <a:bodyPr anchor="ctr" rtlCol="false" tIns="50800" lIns="50800" bIns="50800" rIns="50800"/>
            <a:lstStyle/>
            <a:p>
              <a:pPr algn="ctr">
                <a:lnSpc>
                  <a:spcPts val="2220"/>
                </a:lnSpc>
              </a:pPr>
            </a:p>
          </p:txBody>
        </p:sp>
      </p:grpSp>
      <p:grpSp>
        <p:nvGrpSpPr>
          <p:cNvPr name="Group 14" id="14"/>
          <p:cNvGrpSpPr/>
          <p:nvPr/>
        </p:nvGrpSpPr>
        <p:grpSpPr>
          <a:xfrm rot="0">
            <a:off x="6948954" y="3710870"/>
            <a:ext cx="3764694" cy="2992254"/>
            <a:chOff x="0" y="0"/>
            <a:chExt cx="991524" cy="788083"/>
          </a:xfrm>
        </p:grpSpPr>
        <p:sp>
          <p:nvSpPr>
            <p:cNvPr name="Freeform 15" id="15"/>
            <p:cNvSpPr/>
            <p:nvPr/>
          </p:nvSpPr>
          <p:spPr>
            <a:xfrm flipH="false" flipV="false" rot="0">
              <a:off x="0" y="0"/>
              <a:ext cx="991524" cy="788083"/>
            </a:xfrm>
            <a:custGeom>
              <a:avLst/>
              <a:gdLst/>
              <a:ahLst/>
              <a:cxnLst/>
              <a:rect r="r" b="b" t="t" l="l"/>
              <a:pathLst>
                <a:path h="788083" w="991524">
                  <a:moveTo>
                    <a:pt x="71976" y="0"/>
                  </a:moveTo>
                  <a:lnTo>
                    <a:pt x="919548" y="0"/>
                  </a:lnTo>
                  <a:cubicBezTo>
                    <a:pt x="959300" y="0"/>
                    <a:pt x="991524" y="32225"/>
                    <a:pt x="991524" y="71976"/>
                  </a:cubicBezTo>
                  <a:lnTo>
                    <a:pt x="991524" y="716108"/>
                  </a:lnTo>
                  <a:cubicBezTo>
                    <a:pt x="991524" y="755859"/>
                    <a:pt x="959300" y="788083"/>
                    <a:pt x="919548" y="788083"/>
                  </a:cubicBezTo>
                  <a:lnTo>
                    <a:pt x="71976" y="788083"/>
                  </a:lnTo>
                  <a:cubicBezTo>
                    <a:pt x="32225" y="788083"/>
                    <a:pt x="0" y="755859"/>
                    <a:pt x="0" y="716108"/>
                  </a:cubicBezTo>
                  <a:lnTo>
                    <a:pt x="0" y="71976"/>
                  </a:lnTo>
                  <a:cubicBezTo>
                    <a:pt x="0" y="32225"/>
                    <a:pt x="32225" y="0"/>
                    <a:pt x="71976" y="0"/>
                  </a:cubicBezTo>
                  <a:close/>
                </a:path>
              </a:pathLst>
            </a:custGeom>
            <a:solidFill>
              <a:srgbClr val="FFFFFF"/>
            </a:solidFill>
            <a:ln w="38100" cap="rnd">
              <a:solidFill>
                <a:srgbClr val="3575FE"/>
              </a:solidFill>
              <a:prstDash val="solid"/>
              <a:round/>
            </a:ln>
          </p:spPr>
        </p:sp>
        <p:sp>
          <p:nvSpPr>
            <p:cNvPr name="TextBox 16" id="16"/>
            <p:cNvSpPr txBox="true"/>
            <p:nvPr/>
          </p:nvSpPr>
          <p:spPr>
            <a:xfrm>
              <a:off x="0" y="9525"/>
              <a:ext cx="991524" cy="778558"/>
            </a:xfrm>
            <a:prstGeom prst="rect">
              <a:avLst/>
            </a:prstGeom>
          </p:spPr>
          <p:txBody>
            <a:bodyPr anchor="ctr" rtlCol="false" tIns="50800" lIns="50800" bIns="50800" rIns="50800"/>
            <a:lstStyle/>
            <a:p>
              <a:pPr algn="ctr">
                <a:lnSpc>
                  <a:spcPts val="2220"/>
                </a:lnSpc>
              </a:pPr>
            </a:p>
          </p:txBody>
        </p:sp>
      </p:grpSp>
      <p:grpSp>
        <p:nvGrpSpPr>
          <p:cNvPr name="Group 17" id="17"/>
          <p:cNvGrpSpPr/>
          <p:nvPr/>
        </p:nvGrpSpPr>
        <p:grpSpPr>
          <a:xfrm rot="0">
            <a:off x="11180372" y="3710870"/>
            <a:ext cx="3776333" cy="2992254"/>
            <a:chOff x="0" y="0"/>
            <a:chExt cx="994590" cy="788083"/>
          </a:xfrm>
        </p:grpSpPr>
        <p:sp>
          <p:nvSpPr>
            <p:cNvPr name="Freeform 18" id="18"/>
            <p:cNvSpPr/>
            <p:nvPr/>
          </p:nvSpPr>
          <p:spPr>
            <a:xfrm flipH="false" flipV="false" rot="0">
              <a:off x="0" y="0"/>
              <a:ext cx="994590" cy="788083"/>
            </a:xfrm>
            <a:custGeom>
              <a:avLst/>
              <a:gdLst/>
              <a:ahLst/>
              <a:cxnLst/>
              <a:rect r="r" b="b" t="t" l="l"/>
              <a:pathLst>
                <a:path h="788083" w="994590">
                  <a:moveTo>
                    <a:pt x="71754" y="0"/>
                  </a:moveTo>
                  <a:lnTo>
                    <a:pt x="922836" y="0"/>
                  </a:lnTo>
                  <a:cubicBezTo>
                    <a:pt x="941866" y="0"/>
                    <a:pt x="960117" y="7560"/>
                    <a:pt x="973574" y="21016"/>
                  </a:cubicBezTo>
                  <a:cubicBezTo>
                    <a:pt x="987030" y="34473"/>
                    <a:pt x="994590" y="52724"/>
                    <a:pt x="994590" y="71754"/>
                  </a:cubicBezTo>
                  <a:lnTo>
                    <a:pt x="994590" y="716329"/>
                  </a:lnTo>
                  <a:cubicBezTo>
                    <a:pt x="994590" y="755958"/>
                    <a:pt x="962465" y="788083"/>
                    <a:pt x="922836" y="788083"/>
                  </a:cubicBezTo>
                  <a:lnTo>
                    <a:pt x="71754" y="788083"/>
                  </a:lnTo>
                  <a:cubicBezTo>
                    <a:pt x="32125" y="788083"/>
                    <a:pt x="0" y="755958"/>
                    <a:pt x="0" y="716329"/>
                  </a:cubicBezTo>
                  <a:lnTo>
                    <a:pt x="0" y="71754"/>
                  </a:lnTo>
                  <a:cubicBezTo>
                    <a:pt x="0" y="32125"/>
                    <a:pt x="32125" y="0"/>
                    <a:pt x="71754" y="0"/>
                  </a:cubicBezTo>
                  <a:close/>
                </a:path>
              </a:pathLst>
            </a:custGeom>
            <a:solidFill>
              <a:srgbClr val="3575FE"/>
            </a:solidFill>
          </p:spPr>
        </p:sp>
        <p:sp>
          <p:nvSpPr>
            <p:cNvPr name="TextBox 19" id="19"/>
            <p:cNvSpPr txBox="true"/>
            <p:nvPr/>
          </p:nvSpPr>
          <p:spPr>
            <a:xfrm>
              <a:off x="0" y="9525"/>
              <a:ext cx="994590" cy="778558"/>
            </a:xfrm>
            <a:prstGeom prst="rect">
              <a:avLst/>
            </a:prstGeom>
          </p:spPr>
          <p:txBody>
            <a:bodyPr anchor="ctr" rtlCol="false" tIns="50800" lIns="50800" bIns="50800" rIns="50800"/>
            <a:lstStyle/>
            <a:p>
              <a:pPr algn="ctr">
                <a:lnSpc>
                  <a:spcPts val="2220"/>
                </a:lnSpc>
              </a:pPr>
            </a:p>
          </p:txBody>
        </p:sp>
      </p:grpSp>
      <p:sp>
        <p:nvSpPr>
          <p:cNvPr name="Freeform 20" id="20"/>
          <p:cNvSpPr/>
          <p:nvPr/>
        </p:nvSpPr>
        <p:spPr>
          <a:xfrm flipH="false" flipV="false" rot="0">
            <a:off x="8625468" y="2593423"/>
            <a:ext cx="726388" cy="181597"/>
          </a:xfrm>
          <a:custGeom>
            <a:avLst/>
            <a:gdLst/>
            <a:ahLst/>
            <a:cxnLst/>
            <a:rect r="r" b="b" t="t" l="l"/>
            <a:pathLst>
              <a:path h="181597" w="726388">
                <a:moveTo>
                  <a:pt x="0" y="0"/>
                </a:moveTo>
                <a:lnTo>
                  <a:pt x="726388" y="0"/>
                </a:lnTo>
                <a:lnTo>
                  <a:pt x="726388" y="181598"/>
                </a:lnTo>
                <a:lnTo>
                  <a:pt x="0" y="181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16428635" y="-545006"/>
            <a:ext cx="2585802" cy="258580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24" id="24"/>
          <p:cNvSpPr/>
          <p:nvPr/>
        </p:nvSpPr>
        <p:spPr>
          <a:xfrm flipH="false" flipV="false" rot="0">
            <a:off x="16998721" y="5301825"/>
            <a:ext cx="366528" cy="373532"/>
          </a:xfrm>
          <a:custGeom>
            <a:avLst/>
            <a:gdLst/>
            <a:ahLst/>
            <a:cxnLst/>
            <a:rect r="r" b="b" t="t" l="l"/>
            <a:pathLst>
              <a:path h="373532" w="366528">
                <a:moveTo>
                  <a:pt x="0" y="0"/>
                </a:moveTo>
                <a:lnTo>
                  <a:pt x="366528" y="0"/>
                </a:lnTo>
                <a:lnTo>
                  <a:pt x="366528" y="373531"/>
                </a:lnTo>
                <a:lnTo>
                  <a:pt x="0" y="373531"/>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068735" y="2684222"/>
            <a:ext cx="505996" cy="515665"/>
          </a:xfrm>
          <a:custGeom>
            <a:avLst/>
            <a:gdLst/>
            <a:ahLst/>
            <a:cxnLst/>
            <a:rect r="r" b="b" t="t" l="l"/>
            <a:pathLst>
              <a:path h="515665" w="505996">
                <a:moveTo>
                  <a:pt x="0" y="0"/>
                </a:moveTo>
                <a:lnTo>
                  <a:pt x="505996" y="0"/>
                </a:lnTo>
                <a:lnTo>
                  <a:pt x="505996" y="515665"/>
                </a:lnTo>
                <a:lnTo>
                  <a:pt x="0" y="515665"/>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16538253" y="9120187"/>
            <a:ext cx="643732" cy="285651"/>
          </a:xfrm>
          <a:prstGeom prst="rect">
            <a:avLst/>
          </a:prstGeom>
        </p:spPr>
        <p:txBody>
          <a:bodyPr anchor="t" rtlCol="false" tIns="0" lIns="0" bIns="0" rIns="0">
            <a:spAutoFit/>
          </a:bodyPr>
          <a:lstStyle/>
          <a:p>
            <a:pPr algn="ctr">
              <a:lnSpc>
                <a:spcPts val="2399"/>
              </a:lnSpc>
            </a:pPr>
            <a:r>
              <a:rPr lang="en-US" sz="1999">
                <a:solidFill>
                  <a:srgbClr val="FFFFFF"/>
                </a:solidFill>
                <a:latin typeface="Montserrat Bold"/>
              </a:rPr>
              <a:t>04</a:t>
            </a:r>
          </a:p>
        </p:txBody>
      </p:sp>
      <p:sp>
        <p:nvSpPr>
          <p:cNvPr name="TextBox 27" id="27"/>
          <p:cNvSpPr txBox="true"/>
          <p:nvPr/>
        </p:nvSpPr>
        <p:spPr>
          <a:xfrm rot="0">
            <a:off x="3011962" y="4824542"/>
            <a:ext cx="3471740" cy="742949"/>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rPr>
              <a:t>Difficulty in identifying content sources.</a:t>
            </a:r>
          </a:p>
        </p:txBody>
      </p:sp>
      <p:sp>
        <p:nvSpPr>
          <p:cNvPr name="TextBox 28" id="28"/>
          <p:cNvSpPr txBox="true"/>
          <p:nvPr/>
        </p:nvSpPr>
        <p:spPr>
          <a:xfrm rot="0">
            <a:off x="11332669" y="4634042"/>
            <a:ext cx="3471740" cy="1123949"/>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rPr>
              <a:t>Realistic content complicates spotting inaccuracies.</a:t>
            </a:r>
          </a:p>
        </p:txBody>
      </p:sp>
      <p:sp>
        <p:nvSpPr>
          <p:cNvPr name="TextBox 29" id="29"/>
          <p:cNvSpPr txBox="true"/>
          <p:nvPr/>
        </p:nvSpPr>
        <p:spPr>
          <a:xfrm rot="0">
            <a:off x="7095431" y="4769118"/>
            <a:ext cx="3471740" cy="742949"/>
          </a:xfrm>
          <a:prstGeom prst="rect">
            <a:avLst/>
          </a:prstGeom>
        </p:spPr>
        <p:txBody>
          <a:bodyPr anchor="t" rtlCol="false" tIns="0" lIns="0" bIns="0" rIns="0">
            <a:spAutoFit/>
          </a:bodyPr>
          <a:lstStyle/>
          <a:p>
            <a:pPr algn="ctr">
              <a:lnSpc>
                <a:spcPts val="3000"/>
              </a:lnSpc>
            </a:pPr>
            <a:r>
              <a:rPr lang="en-US" sz="2000">
                <a:solidFill>
                  <a:srgbClr val="000000"/>
                </a:solidFill>
                <a:latin typeface="Montserrat Bold"/>
              </a:rPr>
              <a:t>Ass</a:t>
            </a:r>
            <a:r>
              <a:rPr lang="en-US" sz="2000">
                <a:solidFill>
                  <a:srgbClr val="000000"/>
                </a:solidFill>
                <a:latin typeface="Montserrat Bold"/>
              </a:rPr>
              <a:t>essing bias in original sources is challenging.</a:t>
            </a:r>
          </a:p>
        </p:txBody>
      </p:sp>
      <p:sp>
        <p:nvSpPr>
          <p:cNvPr name="TextBox 30" id="30"/>
          <p:cNvSpPr txBox="true"/>
          <p:nvPr/>
        </p:nvSpPr>
        <p:spPr>
          <a:xfrm rot="0">
            <a:off x="5158664" y="1559439"/>
            <a:ext cx="7659996" cy="830580"/>
          </a:xfrm>
          <a:prstGeom prst="rect">
            <a:avLst/>
          </a:prstGeom>
        </p:spPr>
        <p:txBody>
          <a:bodyPr anchor="t" rtlCol="false" tIns="0" lIns="0" bIns="0" rIns="0">
            <a:spAutoFit/>
          </a:bodyPr>
          <a:lstStyle/>
          <a:p>
            <a:pPr algn="ctr">
              <a:lnSpc>
                <a:spcPts val="6359"/>
              </a:lnSpc>
            </a:pPr>
            <a:r>
              <a:rPr lang="en-US" sz="5999">
                <a:solidFill>
                  <a:srgbClr val="193378"/>
                </a:solidFill>
                <a:latin typeface="Montserrat Classic Bold"/>
              </a:rPr>
              <a:t>Limitations</a:t>
            </a:r>
          </a:p>
        </p:txBody>
      </p:sp>
      <p:sp>
        <p:nvSpPr>
          <p:cNvPr name="TextBox 31" id="31"/>
          <p:cNvSpPr txBox="true"/>
          <p:nvPr/>
        </p:nvSpPr>
        <p:spPr>
          <a:xfrm rot="0">
            <a:off x="3586215" y="2917896"/>
            <a:ext cx="10650263" cy="361949"/>
          </a:xfrm>
          <a:prstGeom prst="rect">
            <a:avLst/>
          </a:prstGeom>
        </p:spPr>
        <p:txBody>
          <a:bodyPr anchor="t" rtlCol="false" tIns="0" lIns="0" bIns="0" rIns="0">
            <a:spAutoFit/>
          </a:bodyPr>
          <a:lstStyle/>
          <a:p>
            <a:pPr algn="ctr">
              <a:lnSpc>
                <a:spcPts val="3000"/>
              </a:lnSpc>
            </a:pPr>
            <a:r>
              <a:rPr lang="en-US" sz="2000">
                <a:solidFill>
                  <a:srgbClr val="000000"/>
                </a:solidFill>
                <a:latin typeface="Montserrat"/>
              </a:rPr>
              <a:t>Early implementations highlight several challenges:</a:t>
            </a:r>
          </a:p>
        </p:txBody>
      </p:sp>
      <p:sp>
        <p:nvSpPr>
          <p:cNvPr name="TextBox 32" id="32"/>
          <p:cNvSpPr txBox="true"/>
          <p:nvPr/>
        </p:nvSpPr>
        <p:spPr>
          <a:xfrm rot="0">
            <a:off x="5890413" y="7572840"/>
            <a:ext cx="5646738" cy="289560"/>
          </a:xfrm>
          <a:prstGeom prst="rect">
            <a:avLst/>
          </a:prstGeom>
        </p:spPr>
        <p:txBody>
          <a:bodyPr anchor="t" rtlCol="false" tIns="0" lIns="0" bIns="0" rIns="0">
            <a:spAutoFit/>
          </a:bodyPr>
          <a:lstStyle/>
          <a:p>
            <a:pPr algn="ctr">
              <a:lnSpc>
                <a:spcPts val="2220"/>
              </a:lnSpc>
              <a:spcBef>
                <a:spcPct val="0"/>
              </a:spcBef>
            </a:pPr>
            <a:r>
              <a:rPr lang="en-US" sz="2000">
                <a:solidFill>
                  <a:srgbClr val="FFFFFF"/>
                </a:solidFill>
                <a:latin typeface="Montserrat Classic"/>
              </a:rPr>
              <a:t>Adapting for new situations can be complex.</a:t>
            </a:r>
          </a:p>
        </p:txBody>
      </p:sp>
      <p:sp>
        <p:nvSpPr>
          <p:cNvPr name="TextBox 33" id="33"/>
          <p:cNvSpPr txBox="true"/>
          <p:nvPr/>
        </p:nvSpPr>
        <p:spPr>
          <a:xfrm rot="0">
            <a:off x="4541534" y="8300550"/>
            <a:ext cx="8344495" cy="289560"/>
          </a:xfrm>
          <a:prstGeom prst="rect">
            <a:avLst/>
          </a:prstGeom>
        </p:spPr>
        <p:txBody>
          <a:bodyPr anchor="t" rtlCol="false" tIns="0" lIns="0" bIns="0" rIns="0">
            <a:spAutoFit/>
          </a:bodyPr>
          <a:lstStyle/>
          <a:p>
            <a:pPr algn="ctr">
              <a:lnSpc>
                <a:spcPts val="2220"/>
              </a:lnSpc>
              <a:spcBef>
                <a:spcPct val="0"/>
              </a:spcBef>
            </a:pPr>
            <a:r>
              <a:rPr lang="en-US" sz="2000">
                <a:solidFill>
                  <a:srgbClr val="FFFFFF"/>
                </a:solidFill>
                <a:latin typeface="Montserrat Classic"/>
              </a:rPr>
              <a:t>Biases and prejudices may not be adequately addressed in results.</a:t>
            </a:r>
          </a:p>
        </p:txBody>
      </p:sp>
      <p:grpSp>
        <p:nvGrpSpPr>
          <p:cNvPr name="Group 34" id="34"/>
          <p:cNvGrpSpPr/>
          <p:nvPr/>
        </p:nvGrpSpPr>
        <p:grpSpPr>
          <a:xfrm rot="0">
            <a:off x="1766883" y="554767"/>
            <a:ext cx="3289713" cy="601527"/>
            <a:chOff x="0" y="0"/>
            <a:chExt cx="4386284" cy="802036"/>
          </a:xfrm>
        </p:grpSpPr>
        <p:sp>
          <p:nvSpPr>
            <p:cNvPr name="Freeform 35" id="35"/>
            <p:cNvSpPr/>
            <p:nvPr/>
          </p:nvSpPr>
          <p:spPr>
            <a:xfrm flipH="false" flipV="false" rot="0">
              <a:off x="0" y="0"/>
              <a:ext cx="835454" cy="802036"/>
            </a:xfrm>
            <a:custGeom>
              <a:avLst/>
              <a:gdLst/>
              <a:ahLst/>
              <a:cxnLst/>
              <a:rect r="r" b="b" t="t" l="l"/>
              <a:pathLst>
                <a:path h="802036" w="835454">
                  <a:moveTo>
                    <a:pt x="0" y="0"/>
                  </a:moveTo>
                  <a:lnTo>
                    <a:pt x="835454" y="0"/>
                  </a:lnTo>
                  <a:lnTo>
                    <a:pt x="835454" y="802036"/>
                  </a:lnTo>
                  <a:lnTo>
                    <a:pt x="0" y="802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6" id="36"/>
            <p:cNvSpPr txBox="true"/>
            <p:nvPr/>
          </p:nvSpPr>
          <p:spPr>
            <a:xfrm rot="0">
              <a:off x="1077131" y="420068"/>
              <a:ext cx="3309153" cy="338582"/>
            </a:xfrm>
            <a:prstGeom prst="rect">
              <a:avLst/>
            </a:prstGeom>
          </p:spPr>
          <p:txBody>
            <a:bodyPr anchor="t" rtlCol="false" tIns="0" lIns="0" bIns="0" rIns="0">
              <a:spAutoFit/>
            </a:bodyPr>
            <a:lstStyle/>
            <a:p>
              <a:pPr>
                <a:lnSpc>
                  <a:spcPts val="1998"/>
                </a:lnSpc>
              </a:pPr>
              <a:r>
                <a:rPr lang="en-US" sz="1800">
                  <a:solidFill>
                    <a:srgbClr val="193378"/>
                  </a:solidFill>
                  <a:latin typeface="Montserrat Classic Bold"/>
                </a:rPr>
                <a:t>Sanu K Joseph</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167778" y="8306860"/>
            <a:ext cx="643831" cy="1902880"/>
            <a:chOff x="0" y="0"/>
            <a:chExt cx="660400" cy="1951851"/>
          </a:xfrm>
        </p:grpSpPr>
        <p:sp>
          <p:nvSpPr>
            <p:cNvPr name="Freeform 3" id="3"/>
            <p:cNvSpPr/>
            <p:nvPr/>
          </p:nvSpPr>
          <p:spPr>
            <a:xfrm flipH="false" flipV="false" rot="0">
              <a:off x="0" y="0"/>
              <a:ext cx="660400" cy="1951851"/>
            </a:xfrm>
            <a:custGeom>
              <a:avLst/>
              <a:gdLst/>
              <a:ahLst/>
              <a:cxnLst/>
              <a:rect r="r" b="b" t="t" l="l"/>
              <a:pathLst>
                <a:path h="1951851" w="660400">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name="TextBox 4" id="4"/>
            <p:cNvSpPr txBox="true"/>
            <p:nvPr/>
          </p:nvSpPr>
          <p:spPr>
            <a:xfrm>
              <a:off x="0" y="9525"/>
              <a:ext cx="660400" cy="1815326"/>
            </a:xfrm>
            <a:prstGeom prst="rect">
              <a:avLst/>
            </a:prstGeom>
          </p:spPr>
          <p:txBody>
            <a:bodyPr anchor="ctr" rtlCol="false" tIns="50800" lIns="50800" bIns="50800" rIns="50800"/>
            <a:lstStyle/>
            <a:p>
              <a:pPr algn="ctr">
                <a:lnSpc>
                  <a:spcPts val="2220"/>
                </a:lnSpc>
              </a:pPr>
            </a:p>
          </p:txBody>
        </p:sp>
      </p:grpSp>
      <p:grpSp>
        <p:nvGrpSpPr>
          <p:cNvPr name="Group 5" id="5"/>
          <p:cNvGrpSpPr/>
          <p:nvPr/>
        </p:nvGrpSpPr>
        <p:grpSpPr>
          <a:xfrm rot="0">
            <a:off x="16538253" y="8936385"/>
            <a:ext cx="643732" cy="6437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7" id="7"/>
            <p:cNvSpPr txBox="true"/>
            <p:nvPr/>
          </p:nvSpPr>
          <p:spPr>
            <a:xfrm>
              <a:off x="76200" y="85725"/>
              <a:ext cx="660400" cy="650875"/>
            </a:xfrm>
            <a:prstGeom prst="rect">
              <a:avLst/>
            </a:prstGeom>
          </p:spPr>
          <p:txBody>
            <a:bodyPr anchor="ctr" rtlCol="false" tIns="50800" lIns="50800" bIns="50800" rIns="50800"/>
            <a:lstStyle/>
            <a:p>
              <a:pPr algn="ctr">
                <a:lnSpc>
                  <a:spcPts val="2220"/>
                </a:lnSpc>
              </a:pPr>
            </a:p>
          </p:txBody>
        </p:sp>
      </p:grpSp>
      <p:sp>
        <p:nvSpPr>
          <p:cNvPr name="Freeform 8" id="8"/>
          <p:cNvSpPr/>
          <p:nvPr/>
        </p:nvSpPr>
        <p:spPr>
          <a:xfrm flipH="false" flipV="false" rot="0">
            <a:off x="16646149" y="9044281"/>
            <a:ext cx="427939" cy="427939"/>
          </a:xfrm>
          <a:custGeom>
            <a:avLst/>
            <a:gdLst/>
            <a:ahLst/>
            <a:cxnLst/>
            <a:rect r="r" b="b" t="t" l="l"/>
            <a:pathLst>
              <a:path h="427939" w="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2355728" y="-3669647"/>
            <a:ext cx="9410262" cy="94102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199419" y="3669922"/>
            <a:ext cx="726388" cy="181597"/>
          </a:xfrm>
          <a:custGeom>
            <a:avLst/>
            <a:gdLst/>
            <a:ahLst/>
            <a:cxnLst/>
            <a:rect r="r" b="b" t="t" l="l"/>
            <a:pathLst>
              <a:path h="181597" w="726388">
                <a:moveTo>
                  <a:pt x="0" y="0"/>
                </a:moveTo>
                <a:lnTo>
                  <a:pt x="726388" y="0"/>
                </a:lnTo>
                <a:lnTo>
                  <a:pt x="726388" y="181597"/>
                </a:lnTo>
                <a:lnTo>
                  <a:pt x="0" y="1815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534045" y="9258250"/>
            <a:ext cx="2562745" cy="256274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6810658" y="9071534"/>
            <a:ext cx="366528" cy="373532"/>
          </a:xfrm>
          <a:custGeom>
            <a:avLst/>
            <a:gdLst/>
            <a:ahLst/>
            <a:cxnLst/>
            <a:rect r="r" b="b" t="t" l="l"/>
            <a:pathLst>
              <a:path h="373532" w="366528">
                <a:moveTo>
                  <a:pt x="0" y="0"/>
                </a:moveTo>
                <a:lnTo>
                  <a:pt x="366528" y="0"/>
                </a:lnTo>
                <a:lnTo>
                  <a:pt x="366528" y="373532"/>
                </a:lnTo>
                <a:lnTo>
                  <a:pt x="0" y="373532"/>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6998721" y="2926418"/>
            <a:ext cx="366528" cy="373532"/>
          </a:xfrm>
          <a:custGeom>
            <a:avLst/>
            <a:gdLst/>
            <a:ahLst/>
            <a:cxnLst/>
            <a:rect r="r" b="b" t="t" l="l"/>
            <a:pathLst>
              <a:path h="373532" w="366528">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821619" y="2542728"/>
            <a:ext cx="505996" cy="515665"/>
          </a:xfrm>
          <a:custGeom>
            <a:avLst/>
            <a:gdLst/>
            <a:ahLst/>
            <a:cxnLst/>
            <a:rect r="r" b="b" t="t" l="l"/>
            <a:pathLst>
              <a:path h="515665" w="505996">
                <a:moveTo>
                  <a:pt x="0" y="0"/>
                </a:moveTo>
                <a:lnTo>
                  <a:pt x="505997" y="0"/>
                </a:lnTo>
                <a:lnTo>
                  <a:pt x="505997"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2127716" y="2440049"/>
            <a:ext cx="4462794" cy="830580"/>
          </a:xfrm>
          <a:prstGeom prst="rect">
            <a:avLst/>
          </a:prstGeom>
        </p:spPr>
        <p:txBody>
          <a:bodyPr anchor="t" rtlCol="false" tIns="0" lIns="0" bIns="0" rIns="0">
            <a:spAutoFit/>
          </a:bodyPr>
          <a:lstStyle/>
          <a:p>
            <a:pPr>
              <a:lnSpc>
                <a:spcPts val="6359"/>
              </a:lnSpc>
            </a:pPr>
            <a:r>
              <a:rPr lang="en-US" sz="5999">
                <a:solidFill>
                  <a:srgbClr val="193378"/>
                </a:solidFill>
                <a:latin typeface="Montserrat Classic Bold"/>
              </a:rPr>
              <a:t>Concerns</a:t>
            </a:r>
          </a:p>
        </p:txBody>
      </p:sp>
      <p:sp>
        <p:nvSpPr>
          <p:cNvPr name="TextBox 20" id="20"/>
          <p:cNvSpPr txBox="true"/>
          <p:nvPr/>
        </p:nvSpPr>
        <p:spPr>
          <a:xfrm rot="0">
            <a:off x="2127716" y="4194419"/>
            <a:ext cx="7625760" cy="4223384"/>
          </a:xfrm>
          <a:prstGeom prst="rect">
            <a:avLst/>
          </a:prstGeom>
        </p:spPr>
        <p:txBody>
          <a:bodyPr anchor="t" rtlCol="false" tIns="0" lIns="0" bIns="0" rIns="0">
            <a:spAutoFit/>
          </a:bodyPr>
          <a:lstStyle/>
          <a:p>
            <a:pPr>
              <a:lnSpc>
                <a:spcPts val="3000"/>
              </a:lnSpc>
            </a:pPr>
            <a:r>
              <a:rPr lang="en-US" sz="2000">
                <a:solidFill>
                  <a:srgbClr val="000000"/>
                </a:solidFill>
                <a:latin typeface="Montserrat Bold"/>
              </a:rPr>
              <a:t>The rise of generative AI raises quality, misuse, and business disruption concerns. Issues include:</a:t>
            </a:r>
          </a:p>
          <a:p>
            <a:pPr>
              <a:lnSpc>
                <a:spcPts val="3000"/>
              </a:lnSpc>
            </a:pPr>
          </a:p>
          <a:p>
            <a:pPr marL="431805" indent="-215903" lvl="1">
              <a:lnSpc>
                <a:spcPts val="3540"/>
              </a:lnSpc>
              <a:buFont typeface="Arial"/>
              <a:buChar char="•"/>
            </a:pPr>
            <a:r>
              <a:rPr lang="en-US" sz="2000">
                <a:solidFill>
                  <a:srgbClr val="000000"/>
                </a:solidFill>
                <a:latin typeface="Montserrat"/>
              </a:rPr>
              <a:t>Producing inaccurate information.</a:t>
            </a:r>
          </a:p>
          <a:p>
            <a:pPr marL="431805" indent="-215903" lvl="1">
              <a:lnSpc>
                <a:spcPts val="3540"/>
              </a:lnSpc>
              <a:buFont typeface="Arial"/>
              <a:buChar char="•"/>
            </a:pPr>
            <a:r>
              <a:rPr lang="en-US" sz="2000">
                <a:solidFill>
                  <a:srgbClr val="000000"/>
                </a:solidFill>
                <a:latin typeface="Montserrat"/>
              </a:rPr>
              <a:t>Trust challenges without clear content sources.</a:t>
            </a:r>
          </a:p>
          <a:p>
            <a:pPr marL="431805" indent="-215903" lvl="1">
              <a:lnSpc>
                <a:spcPts val="3540"/>
              </a:lnSpc>
              <a:buFont typeface="Arial"/>
              <a:buChar char="•"/>
            </a:pPr>
            <a:r>
              <a:rPr lang="en-US" sz="2000">
                <a:solidFill>
                  <a:srgbClr val="000000"/>
                </a:solidFill>
                <a:latin typeface="Montserrat"/>
              </a:rPr>
              <a:t>Facilitating new forms of plagiarism.</a:t>
            </a:r>
          </a:p>
          <a:p>
            <a:pPr marL="431805" indent="-215903" lvl="1">
              <a:lnSpc>
                <a:spcPts val="3540"/>
              </a:lnSpc>
              <a:buFont typeface="Arial"/>
              <a:buChar char="•"/>
            </a:pPr>
            <a:r>
              <a:rPr lang="en-US" sz="2000">
                <a:solidFill>
                  <a:srgbClr val="000000"/>
                </a:solidFill>
                <a:latin typeface="Montserrat"/>
              </a:rPr>
              <a:t>Disrupting established business models.</a:t>
            </a:r>
          </a:p>
          <a:p>
            <a:pPr marL="431805" indent="-215903" lvl="1">
              <a:lnSpc>
                <a:spcPts val="3540"/>
              </a:lnSpc>
              <a:buFont typeface="Arial"/>
              <a:buChar char="•"/>
            </a:pPr>
            <a:r>
              <a:rPr lang="en-US" sz="2000">
                <a:solidFill>
                  <a:srgbClr val="000000"/>
                </a:solidFill>
                <a:latin typeface="Montserrat"/>
              </a:rPr>
              <a:t>Enabling the creation of fake news.</a:t>
            </a:r>
          </a:p>
          <a:p>
            <a:pPr marL="431805" indent="-215903" lvl="1">
              <a:lnSpc>
                <a:spcPts val="3540"/>
              </a:lnSpc>
              <a:buFont typeface="Arial"/>
              <a:buChar char="•"/>
            </a:pPr>
            <a:r>
              <a:rPr lang="en-US" sz="2000">
                <a:solidFill>
                  <a:srgbClr val="000000"/>
                </a:solidFill>
                <a:latin typeface="Montserrat"/>
              </a:rPr>
              <a:t>Undermining the credibility of photographic evidence.</a:t>
            </a:r>
          </a:p>
          <a:p>
            <a:pPr marL="431805" indent="-215903" lvl="1">
              <a:lnSpc>
                <a:spcPts val="3540"/>
              </a:lnSpc>
              <a:buFont typeface="Arial"/>
              <a:buChar char="•"/>
            </a:pPr>
            <a:r>
              <a:rPr lang="en-US" sz="2000">
                <a:solidFill>
                  <a:srgbClr val="000000"/>
                </a:solidFill>
                <a:latin typeface="Montserrat"/>
              </a:rPr>
              <a:t>Facilitating impersonation for cyber attacks.</a:t>
            </a:r>
          </a:p>
        </p:txBody>
      </p:sp>
      <p:grpSp>
        <p:nvGrpSpPr>
          <p:cNvPr name="Group 21" id="21"/>
          <p:cNvGrpSpPr/>
          <p:nvPr/>
        </p:nvGrpSpPr>
        <p:grpSpPr>
          <a:xfrm rot="0">
            <a:off x="13331385" y="1162702"/>
            <a:ext cx="3927915" cy="4059387"/>
            <a:chOff x="0" y="0"/>
            <a:chExt cx="6362700" cy="6575666"/>
          </a:xfrm>
        </p:grpSpPr>
        <p:sp>
          <p:nvSpPr>
            <p:cNvPr name="Freeform 22" id="22"/>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10"/>
              <a:stretch>
                <a:fillRect l="-18902" t="0" r="-18902" b="0"/>
              </a:stretch>
            </a:blipFill>
          </p:spPr>
        </p:sp>
      </p:grpSp>
      <p:grpSp>
        <p:nvGrpSpPr>
          <p:cNvPr name="Group 23" id="23"/>
          <p:cNvGrpSpPr/>
          <p:nvPr/>
        </p:nvGrpSpPr>
        <p:grpSpPr>
          <a:xfrm rot="0">
            <a:off x="9947710" y="5012147"/>
            <a:ext cx="3927915" cy="4059387"/>
            <a:chOff x="0" y="0"/>
            <a:chExt cx="6362700" cy="6575666"/>
          </a:xfrm>
        </p:grpSpPr>
        <p:sp>
          <p:nvSpPr>
            <p:cNvPr name="Freeform 24" id="24"/>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11"/>
              <a:stretch>
                <a:fillRect l="0" t="-14503" r="0" b="-14503"/>
              </a:stretch>
            </a:blipFill>
          </p:spPr>
        </p:sp>
      </p:grpSp>
      <p:grpSp>
        <p:nvGrpSpPr>
          <p:cNvPr name="Group 25" id="25"/>
          <p:cNvGrpSpPr/>
          <p:nvPr/>
        </p:nvGrpSpPr>
        <p:grpSpPr>
          <a:xfrm rot="0">
            <a:off x="1766883" y="554767"/>
            <a:ext cx="3289713" cy="601527"/>
            <a:chOff x="0" y="0"/>
            <a:chExt cx="4386284" cy="802036"/>
          </a:xfrm>
        </p:grpSpPr>
        <p:sp>
          <p:nvSpPr>
            <p:cNvPr name="Freeform 26" id="26"/>
            <p:cNvSpPr/>
            <p:nvPr/>
          </p:nvSpPr>
          <p:spPr>
            <a:xfrm flipH="false" flipV="false" rot="0">
              <a:off x="0" y="0"/>
              <a:ext cx="835454" cy="802036"/>
            </a:xfrm>
            <a:custGeom>
              <a:avLst/>
              <a:gdLst/>
              <a:ahLst/>
              <a:cxnLst/>
              <a:rect r="r" b="b" t="t" l="l"/>
              <a:pathLst>
                <a:path h="802036" w="835454">
                  <a:moveTo>
                    <a:pt x="0" y="0"/>
                  </a:moveTo>
                  <a:lnTo>
                    <a:pt x="835454" y="0"/>
                  </a:lnTo>
                  <a:lnTo>
                    <a:pt x="835454" y="802036"/>
                  </a:lnTo>
                  <a:lnTo>
                    <a:pt x="0" y="8020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1077131" y="420068"/>
              <a:ext cx="3309153" cy="338582"/>
            </a:xfrm>
            <a:prstGeom prst="rect">
              <a:avLst/>
            </a:prstGeom>
          </p:spPr>
          <p:txBody>
            <a:bodyPr anchor="t" rtlCol="false" tIns="0" lIns="0" bIns="0" rIns="0">
              <a:spAutoFit/>
            </a:bodyPr>
            <a:lstStyle/>
            <a:p>
              <a:pPr>
                <a:lnSpc>
                  <a:spcPts val="1998"/>
                </a:lnSpc>
              </a:pPr>
              <a:r>
                <a:rPr lang="en-US" sz="1800">
                  <a:solidFill>
                    <a:srgbClr val="193378"/>
                  </a:solidFill>
                  <a:latin typeface="Montserrat Classic Bold"/>
                </a:rPr>
                <a:t>Sanu K Joseph</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51388" y="1892252"/>
            <a:ext cx="25067935" cy="2506793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897264" y="-1504505"/>
            <a:ext cx="10762805" cy="107628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897264" y="-1985513"/>
            <a:ext cx="10902481" cy="10902437"/>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6666" r="0" b="-16666"/>
              </a:stretch>
            </a:blipFill>
          </p:spPr>
        </p:sp>
      </p:grpSp>
      <p:sp>
        <p:nvSpPr>
          <p:cNvPr name="TextBox 10" id="10"/>
          <p:cNvSpPr txBox="true"/>
          <p:nvPr/>
        </p:nvSpPr>
        <p:spPr>
          <a:xfrm rot="0">
            <a:off x="2028162" y="4029298"/>
            <a:ext cx="5086694" cy="3280184"/>
          </a:xfrm>
          <a:prstGeom prst="rect">
            <a:avLst/>
          </a:prstGeom>
        </p:spPr>
        <p:txBody>
          <a:bodyPr anchor="t" rtlCol="false" tIns="0" lIns="0" bIns="0" rIns="0">
            <a:spAutoFit/>
          </a:bodyPr>
          <a:lstStyle/>
          <a:p>
            <a:pPr>
              <a:lnSpc>
                <a:spcPts val="12714"/>
              </a:lnSpc>
            </a:pPr>
            <a:r>
              <a:rPr lang="en-US" sz="11994">
                <a:solidFill>
                  <a:srgbClr val="FFFFFF"/>
                </a:solidFill>
                <a:latin typeface="Montserrat Classic Bold"/>
              </a:rPr>
              <a:t>Thank</a:t>
            </a:r>
          </a:p>
          <a:p>
            <a:pPr>
              <a:lnSpc>
                <a:spcPts val="12714"/>
              </a:lnSpc>
            </a:pPr>
            <a:r>
              <a:rPr lang="en-US" sz="11994">
                <a:solidFill>
                  <a:srgbClr val="FFFFFF"/>
                </a:solidFill>
                <a:latin typeface="Montserrat Classic Bold"/>
              </a:rPr>
              <a:t>You.</a:t>
            </a:r>
          </a:p>
        </p:txBody>
      </p:sp>
      <p:grpSp>
        <p:nvGrpSpPr>
          <p:cNvPr name="Group 11" id="11"/>
          <p:cNvGrpSpPr/>
          <p:nvPr/>
        </p:nvGrpSpPr>
        <p:grpSpPr>
          <a:xfrm rot="0">
            <a:off x="-1875370" y="8916925"/>
            <a:ext cx="3245396" cy="324539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845436" y="4885642"/>
            <a:ext cx="366528" cy="373532"/>
          </a:xfrm>
          <a:custGeom>
            <a:avLst/>
            <a:gdLst/>
            <a:ahLst/>
            <a:cxnLst/>
            <a:rect r="r" b="b" t="t" l="l"/>
            <a:pathLst>
              <a:path h="373532" w="366528">
                <a:moveTo>
                  <a:pt x="0" y="0"/>
                </a:moveTo>
                <a:lnTo>
                  <a:pt x="366528" y="0"/>
                </a:lnTo>
                <a:lnTo>
                  <a:pt x="366528" y="373531"/>
                </a:lnTo>
                <a:lnTo>
                  <a:pt x="0" y="37353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144000" y="8916925"/>
            <a:ext cx="505996" cy="515665"/>
          </a:xfrm>
          <a:custGeom>
            <a:avLst/>
            <a:gdLst/>
            <a:ahLst/>
            <a:cxnLst/>
            <a:rect r="r" b="b" t="t" l="l"/>
            <a:pathLst>
              <a:path h="515665" w="505996">
                <a:moveTo>
                  <a:pt x="0" y="0"/>
                </a:moveTo>
                <a:lnTo>
                  <a:pt x="505996" y="0"/>
                </a:lnTo>
                <a:lnTo>
                  <a:pt x="505996" y="515665"/>
                </a:lnTo>
                <a:lnTo>
                  <a:pt x="0" y="515665"/>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1766883" y="554767"/>
            <a:ext cx="3289713" cy="601527"/>
            <a:chOff x="0" y="0"/>
            <a:chExt cx="4386284" cy="802036"/>
          </a:xfrm>
        </p:grpSpPr>
        <p:sp>
          <p:nvSpPr>
            <p:cNvPr name="Freeform 17" id="17"/>
            <p:cNvSpPr/>
            <p:nvPr/>
          </p:nvSpPr>
          <p:spPr>
            <a:xfrm flipH="false" flipV="false" rot="0">
              <a:off x="0" y="0"/>
              <a:ext cx="835454" cy="802036"/>
            </a:xfrm>
            <a:custGeom>
              <a:avLst/>
              <a:gdLst/>
              <a:ahLst/>
              <a:cxnLst/>
              <a:rect r="r" b="b" t="t" l="l"/>
              <a:pathLst>
                <a:path h="802036" w="835454">
                  <a:moveTo>
                    <a:pt x="0" y="0"/>
                  </a:moveTo>
                  <a:lnTo>
                    <a:pt x="835454" y="0"/>
                  </a:lnTo>
                  <a:lnTo>
                    <a:pt x="835454" y="802036"/>
                  </a:lnTo>
                  <a:lnTo>
                    <a:pt x="0" y="802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077131" y="420068"/>
              <a:ext cx="3309153" cy="338582"/>
            </a:xfrm>
            <a:prstGeom prst="rect">
              <a:avLst/>
            </a:prstGeom>
          </p:spPr>
          <p:txBody>
            <a:bodyPr anchor="t" rtlCol="false" tIns="0" lIns="0" bIns="0" rIns="0">
              <a:spAutoFit/>
            </a:bodyPr>
            <a:lstStyle/>
            <a:p>
              <a:pPr>
                <a:lnSpc>
                  <a:spcPts val="1998"/>
                </a:lnSpc>
              </a:pPr>
              <a:r>
                <a:rPr lang="en-US" sz="1800">
                  <a:solidFill>
                    <a:srgbClr val="193378"/>
                  </a:solidFill>
                  <a:latin typeface="Montserrat Classic Bold"/>
                </a:rPr>
                <a:t>Sanu K Joseph</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DAGC0hJkQTs</dc:identifier>
  <dcterms:modified xsi:type="dcterms:W3CDTF">2011-08-01T06:04:30Z</dcterms:modified>
  <cp:revision>1</cp:revision>
  <dc:title>Generative AI</dc:title>
</cp:coreProperties>
</file>